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68" r:id="rId2"/>
    <p:sldId id="675" r:id="rId3"/>
    <p:sldId id="658" r:id="rId4"/>
    <p:sldId id="673" r:id="rId5"/>
    <p:sldId id="674" r:id="rId6"/>
    <p:sldId id="667" r:id="rId7"/>
    <p:sldId id="659" r:id="rId8"/>
    <p:sldId id="671" r:id="rId9"/>
    <p:sldId id="672" r:id="rId10"/>
    <p:sldId id="661" r:id="rId11"/>
    <p:sldId id="662" r:id="rId12"/>
    <p:sldId id="687" r:id="rId13"/>
    <p:sldId id="688" r:id="rId14"/>
    <p:sldId id="666" r:id="rId15"/>
    <p:sldId id="676" r:id="rId16"/>
    <p:sldId id="677" r:id="rId17"/>
    <p:sldId id="679" r:id="rId18"/>
    <p:sldId id="680" r:id="rId19"/>
    <p:sldId id="681" r:id="rId20"/>
    <p:sldId id="683" r:id="rId21"/>
    <p:sldId id="682" r:id="rId22"/>
    <p:sldId id="684" r:id="rId23"/>
    <p:sldId id="692" r:id="rId24"/>
    <p:sldId id="694" r:id="rId25"/>
    <p:sldId id="695" r:id="rId26"/>
    <p:sldId id="693" r:id="rId27"/>
    <p:sldId id="685" r:id="rId28"/>
    <p:sldId id="686" r:id="rId29"/>
    <p:sldId id="689" r:id="rId30"/>
    <p:sldId id="690" r:id="rId31"/>
    <p:sldId id="69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 X" initials="HX" lastIdx="1" clrIdx="0">
    <p:extLst>
      <p:ext uri="{19B8F6BF-5375-455C-9EA6-DF929625EA0E}">
        <p15:presenceInfo xmlns:p15="http://schemas.microsoft.com/office/powerpoint/2012/main" userId="33c19c47769ed9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09FC9-6FD0-4783-A630-3A24451A6AE7}" type="datetimeFigureOut">
              <a:rPr lang="zh-CN" altLang="en-US" smtClean="0"/>
              <a:t>2022-12-16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606E2-433E-4630-AEC6-63683D1DF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1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606E2-433E-4630-AEC6-63683D1DFEC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24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5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04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0EA71D5-7D0C-457F-9ABF-6083BB8E20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讲师 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965463" y="2586109"/>
            <a:ext cx="10697283" cy="337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10+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行业项目实战经验；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主导或参与多个元宇宙项目；独立交付</a:t>
            </a:r>
            <a:r>
              <a:rPr lang="en-US" altLang="zh-CN" dirty="0">
                <a:solidFill>
                  <a:schemeClr val="bg1"/>
                </a:solidFill>
              </a:rPr>
              <a:t>Web3D</a:t>
            </a:r>
            <a:r>
              <a:rPr lang="zh-CN" altLang="en-US" dirty="0">
                <a:solidFill>
                  <a:schemeClr val="bg1"/>
                </a:solidFill>
              </a:rPr>
              <a:t>项目二十余个；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熟悉</a:t>
            </a:r>
            <a:r>
              <a:rPr lang="en-US" altLang="zh-CN" dirty="0">
                <a:solidFill>
                  <a:schemeClr val="bg1"/>
                </a:solidFill>
              </a:rPr>
              <a:t>Web3D</a:t>
            </a:r>
            <a:r>
              <a:rPr lang="zh-CN" altLang="en-US" dirty="0">
                <a:solidFill>
                  <a:schemeClr val="bg1"/>
                </a:solidFill>
              </a:rPr>
              <a:t>程序开发；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熟悉多种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引擎；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熟悉</a:t>
            </a:r>
            <a:r>
              <a:rPr lang="en-US" altLang="zh-CN" dirty="0">
                <a:solidFill>
                  <a:schemeClr val="bg1"/>
                </a:solidFill>
              </a:rPr>
              <a:t>3dmax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blender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photoshop</a:t>
            </a:r>
            <a:r>
              <a:rPr lang="zh-CN" altLang="en-US" dirty="0">
                <a:solidFill>
                  <a:schemeClr val="bg1"/>
                </a:solidFill>
              </a:rPr>
              <a:t>等多种</a:t>
            </a:r>
            <a:r>
              <a:rPr lang="en-US" altLang="zh-CN" dirty="0">
                <a:solidFill>
                  <a:schemeClr val="bg1"/>
                </a:solidFill>
              </a:rPr>
              <a:t>3D/2D</a:t>
            </a:r>
            <a:r>
              <a:rPr lang="zh-CN" altLang="en-US" dirty="0">
                <a:solidFill>
                  <a:schemeClr val="bg1"/>
                </a:solidFill>
              </a:rPr>
              <a:t>工具；擅长建筑及环境建模；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具备独立设计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可视化效果及功能编码能力；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熟悉基于物理的光照（</a:t>
            </a:r>
            <a:r>
              <a:rPr lang="en-US" altLang="zh-CN" dirty="0">
                <a:solidFill>
                  <a:schemeClr val="bg1"/>
                </a:solidFill>
              </a:rPr>
              <a:t>PBR</a:t>
            </a:r>
            <a:r>
              <a:rPr lang="zh-CN" altLang="en-US" dirty="0">
                <a:solidFill>
                  <a:schemeClr val="bg1"/>
                </a:solidFill>
              </a:rPr>
              <a:t>）的应用，对科技风格、写实风格效果、各类动效的实现等有较丰富的经验；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ToB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ToG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ToC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多类型</a:t>
            </a:r>
            <a:r>
              <a:rPr lang="en-US" altLang="zh-CN" dirty="0">
                <a:solidFill>
                  <a:schemeClr val="bg1"/>
                </a:solidFill>
              </a:rPr>
              <a:t>Web3D</a:t>
            </a:r>
            <a:r>
              <a:rPr lang="zh-CN" altLang="en-US" dirty="0">
                <a:solidFill>
                  <a:schemeClr val="bg1"/>
                </a:solidFill>
              </a:rPr>
              <a:t>项目经验；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9B0C8E-BDC4-3DA4-1E33-8FF5B63FA126}"/>
              </a:ext>
            </a:extLst>
          </p:cNvPr>
          <p:cNvSpPr txBox="1"/>
          <p:nvPr/>
        </p:nvSpPr>
        <p:spPr>
          <a:xfrm>
            <a:off x="1400932" y="19430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Web3D</a:t>
            </a:r>
            <a:r>
              <a:rPr lang="zh-CN" altLang="en-US" sz="2400" b="1" dirty="0">
                <a:solidFill>
                  <a:srgbClr val="FFC000"/>
                </a:solidFill>
              </a:rPr>
              <a:t>胖达：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5F1166-4F0D-26A2-1998-5183696A0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930542"/>
            <a:ext cx="446549" cy="4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17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Web3D 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2052000" y="3166888"/>
            <a:ext cx="91621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ActiveX</a:t>
            </a:r>
            <a:r>
              <a:rPr lang="zh-CN" altLang="en-US" b="1" dirty="0">
                <a:solidFill>
                  <a:srgbClr val="FF0000"/>
                </a:solidFill>
              </a:rPr>
              <a:t>插件：</a:t>
            </a:r>
            <a:r>
              <a:rPr lang="en-US" altLang="zh-CN" dirty="0">
                <a:solidFill>
                  <a:schemeClr val="bg1"/>
                </a:solidFill>
              </a:rPr>
              <a:t>	IE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Chrome</a:t>
            </a:r>
            <a:r>
              <a:rPr lang="zh-CN" altLang="en-US" dirty="0">
                <a:solidFill>
                  <a:schemeClr val="bg1"/>
                </a:solidFill>
              </a:rPr>
              <a:t>老版本、</a:t>
            </a:r>
            <a:r>
              <a:rPr lang="en-US" altLang="zh-CN" dirty="0">
                <a:solidFill>
                  <a:schemeClr val="bg1"/>
                </a:solidFill>
              </a:rPr>
              <a:t>Firefox</a:t>
            </a:r>
            <a:r>
              <a:rPr lang="zh-CN" altLang="en-US" dirty="0">
                <a:solidFill>
                  <a:schemeClr val="bg1"/>
                </a:solidFill>
              </a:rPr>
              <a:t>老版本，</a:t>
            </a:r>
            <a:r>
              <a:rPr lang="zh-CN" altLang="en-US" b="1" dirty="0">
                <a:solidFill>
                  <a:srgbClr val="FF0000"/>
                </a:solidFill>
              </a:rPr>
              <a:t>已过时</a:t>
            </a:r>
            <a:r>
              <a:rPr lang="zh-CN" altLang="en-US" dirty="0">
                <a:solidFill>
                  <a:schemeClr val="bg1"/>
                </a:solidFill>
              </a:rPr>
              <a:t>；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Flash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时代王者，</a:t>
            </a:r>
            <a:r>
              <a:rPr lang="zh-CN" altLang="en-US" b="1" dirty="0">
                <a:solidFill>
                  <a:srgbClr val="FF0000"/>
                </a:solidFill>
              </a:rPr>
              <a:t>官方已停止维护</a:t>
            </a:r>
            <a:r>
              <a:rPr lang="zh-CN" altLang="en-US" dirty="0">
                <a:solidFill>
                  <a:schemeClr val="bg1"/>
                </a:solidFill>
              </a:rPr>
              <a:t>；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WebGL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浏览器原生支持（</a:t>
            </a:r>
            <a:r>
              <a:rPr lang="en-US" altLang="zh-CN" dirty="0">
                <a:solidFill>
                  <a:schemeClr val="bg1"/>
                </a:solidFill>
              </a:rPr>
              <a:t>IE11</a:t>
            </a:r>
            <a:r>
              <a:rPr lang="zh-CN" altLang="en-US" dirty="0">
                <a:solidFill>
                  <a:schemeClr val="bg1"/>
                </a:solidFill>
              </a:rPr>
              <a:t>基本支持，其它浏览器基本都支持）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WebGPU</a:t>
            </a:r>
            <a:r>
              <a:rPr lang="en-US" altLang="zh-CN" dirty="0">
                <a:solidFill>
                  <a:schemeClr val="bg1"/>
                </a:solidFill>
              </a:rPr>
              <a:t>:	</a:t>
            </a:r>
            <a:r>
              <a:rPr lang="zh-CN" altLang="en-US" dirty="0">
                <a:solidFill>
                  <a:schemeClr val="bg1"/>
                </a:solidFill>
              </a:rPr>
              <a:t>性能高，目前还未得到操作系统和浏览器的广泛支持；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1418141" y="2213785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浏览器运行</a:t>
            </a:r>
            <a:r>
              <a:rPr lang="en-US" altLang="zh-CN" sz="2400" b="1" dirty="0">
                <a:solidFill>
                  <a:srgbClr val="FFC000"/>
                </a:solidFill>
              </a:rPr>
              <a:t>3D</a:t>
            </a:r>
            <a:r>
              <a:rPr lang="zh-CN" altLang="en-US" sz="2400" b="1" dirty="0">
                <a:solidFill>
                  <a:srgbClr val="FFC000"/>
                </a:solidFill>
              </a:rPr>
              <a:t>的方案</a:t>
            </a:r>
          </a:p>
        </p:txBody>
      </p:sp>
    </p:spTree>
    <p:extLst>
      <p:ext uri="{BB962C8B-B14F-4D97-AF65-F5344CB8AC3E}">
        <p14:creationId xmlns:p14="http://schemas.microsoft.com/office/powerpoint/2010/main" val="302130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Web3D 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1003378" y="3245388"/>
            <a:ext cx="106174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Unity</a:t>
            </a:r>
            <a:r>
              <a:rPr lang="zh-CN" altLang="en-US" dirty="0">
                <a:solidFill>
                  <a:schemeClr val="bg1"/>
                </a:solidFill>
              </a:rPr>
              <a:t>引擎：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err="1">
                <a:solidFill>
                  <a:schemeClr val="bg1"/>
                </a:solidFill>
              </a:rPr>
              <a:t>wasm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webgl</a:t>
            </a:r>
            <a:r>
              <a:rPr lang="en-US" altLang="zh-CN" dirty="0">
                <a:solidFill>
                  <a:schemeClr val="bg1"/>
                </a:solidFill>
              </a:rPr>
              <a:t>     </a:t>
            </a:r>
            <a:r>
              <a:rPr lang="zh-CN" altLang="en-US" dirty="0">
                <a:solidFill>
                  <a:schemeClr val="bg1"/>
                </a:solidFill>
              </a:rPr>
              <a:t>空包：</a:t>
            </a:r>
            <a:r>
              <a:rPr lang="en-US" altLang="zh-CN" dirty="0">
                <a:solidFill>
                  <a:schemeClr val="bg1"/>
                </a:solidFill>
              </a:rPr>
              <a:t>20m+ 	</a:t>
            </a:r>
            <a:r>
              <a:rPr lang="zh-CN" altLang="en-US" dirty="0">
                <a:solidFill>
                  <a:schemeClr val="bg1"/>
                </a:solidFill>
              </a:rPr>
              <a:t>（不支持</a:t>
            </a:r>
            <a:r>
              <a:rPr lang="en-US" altLang="zh-CN" dirty="0">
                <a:solidFill>
                  <a:schemeClr val="bg1"/>
                </a:solidFill>
              </a:rPr>
              <a:t>ie11</a:t>
            </a:r>
            <a:r>
              <a:rPr lang="zh-CN" altLang="en-US" dirty="0">
                <a:solidFill>
                  <a:schemeClr val="bg1"/>
                </a:solidFill>
              </a:rPr>
              <a:t>低版本</a:t>
            </a:r>
            <a:r>
              <a:rPr lang="en-US" altLang="zh-CN" dirty="0">
                <a:solidFill>
                  <a:schemeClr val="bg1"/>
                </a:solidFill>
              </a:rPr>
              <a:t>chrome</a:t>
            </a:r>
            <a:r>
              <a:rPr lang="zh-CN" altLang="en-US" dirty="0">
                <a:solidFill>
                  <a:schemeClr val="bg1"/>
                </a:solidFill>
              </a:rPr>
              <a:t>及</a:t>
            </a:r>
            <a:r>
              <a:rPr lang="en-US" altLang="zh-CN" dirty="0">
                <a:solidFill>
                  <a:schemeClr val="bg1"/>
                </a:solidFill>
              </a:rPr>
              <a:t>Firefox</a:t>
            </a:r>
            <a:r>
              <a:rPr lang="zh-CN" altLang="en-US" dirty="0">
                <a:solidFill>
                  <a:schemeClr val="bg1"/>
                </a:solidFill>
              </a:rPr>
              <a:t>及国产化）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CocosCreator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err="1">
                <a:solidFill>
                  <a:schemeClr val="bg1"/>
                </a:solidFill>
              </a:rPr>
              <a:t>webgl</a:t>
            </a:r>
            <a:r>
              <a:rPr lang="en-US" altLang="zh-CN" dirty="0">
                <a:solidFill>
                  <a:schemeClr val="bg1"/>
                </a:solidFill>
              </a:rPr>
              <a:t>	          </a:t>
            </a:r>
            <a:r>
              <a:rPr lang="zh-CN" altLang="en-US" dirty="0">
                <a:solidFill>
                  <a:schemeClr val="bg1"/>
                </a:solidFill>
              </a:rPr>
              <a:t>空包：</a:t>
            </a:r>
            <a:r>
              <a:rPr lang="en-US" altLang="zh-CN" dirty="0">
                <a:solidFill>
                  <a:schemeClr val="bg1"/>
                </a:solidFill>
              </a:rPr>
              <a:t>6m+		</a:t>
            </a:r>
            <a:r>
              <a:rPr lang="zh-CN" altLang="en-US" dirty="0">
                <a:solidFill>
                  <a:schemeClr val="bg1"/>
                </a:solidFill>
              </a:rPr>
              <a:t>（不支持</a:t>
            </a:r>
            <a:r>
              <a:rPr lang="en-US" altLang="zh-CN" dirty="0">
                <a:solidFill>
                  <a:schemeClr val="bg1"/>
                </a:solidFill>
              </a:rPr>
              <a:t>ie11</a:t>
            </a:r>
            <a:r>
              <a:rPr lang="zh-CN" altLang="en-US" dirty="0">
                <a:solidFill>
                  <a:schemeClr val="bg1"/>
                </a:solidFill>
              </a:rPr>
              <a:t>及低版本</a:t>
            </a:r>
            <a:r>
              <a:rPr lang="en-US" altLang="zh-CN" dirty="0">
                <a:solidFill>
                  <a:schemeClr val="bg1"/>
                </a:solidFill>
              </a:rPr>
              <a:t>chrome</a:t>
            </a:r>
            <a:r>
              <a:rPr lang="zh-CN" altLang="en-US" dirty="0">
                <a:solidFill>
                  <a:schemeClr val="bg1"/>
                </a:solidFill>
              </a:rPr>
              <a:t>及</a:t>
            </a:r>
            <a:r>
              <a:rPr lang="en-US" altLang="zh-CN" dirty="0" err="1">
                <a:solidFill>
                  <a:schemeClr val="bg1"/>
                </a:solidFill>
              </a:rPr>
              <a:t>firefox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threejs</a:t>
            </a:r>
            <a:r>
              <a:rPr lang="en-US" altLang="zh-CN" dirty="0">
                <a:solidFill>
                  <a:schemeClr val="bg1"/>
                </a:solidFill>
              </a:rPr>
              <a:t>:		</a:t>
            </a:r>
            <a:r>
              <a:rPr lang="en-US" altLang="zh-CN" dirty="0" err="1">
                <a:solidFill>
                  <a:schemeClr val="bg1"/>
                </a:solidFill>
              </a:rPr>
              <a:t>webgl</a:t>
            </a:r>
            <a:r>
              <a:rPr lang="en-US" altLang="zh-CN" dirty="0">
                <a:solidFill>
                  <a:schemeClr val="bg1"/>
                </a:solidFill>
              </a:rPr>
              <a:t>               </a:t>
            </a:r>
            <a:r>
              <a:rPr lang="zh-CN" altLang="en-US" dirty="0">
                <a:solidFill>
                  <a:schemeClr val="bg1"/>
                </a:solidFill>
              </a:rPr>
              <a:t>库大小：</a:t>
            </a:r>
            <a:r>
              <a:rPr lang="en-US" altLang="zh-CN" dirty="0">
                <a:solidFill>
                  <a:schemeClr val="bg1"/>
                </a:solidFill>
              </a:rPr>
              <a:t>1m-	</a:t>
            </a:r>
            <a:r>
              <a:rPr lang="zh-CN" altLang="en-US" dirty="0">
                <a:solidFill>
                  <a:schemeClr val="bg1"/>
                </a:solidFill>
              </a:rPr>
              <a:t>（开源，</a:t>
            </a:r>
            <a:r>
              <a:rPr lang="en-US" altLang="zh-CN" dirty="0">
                <a:solidFill>
                  <a:schemeClr val="bg1"/>
                </a:solidFill>
              </a:rPr>
              <a:t>IE11</a:t>
            </a:r>
            <a:r>
              <a:rPr lang="zh-CN" altLang="en-US" dirty="0">
                <a:solidFill>
                  <a:schemeClr val="bg1"/>
                </a:solidFill>
              </a:rPr>
              <a:t>均支持）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babylonjs</a:t>
            </a:r>
            <a:r>
              <a:rPr lang="en-US" altLang="zh-CN" dirty="0">
                <a:solidFill>
                  <a:schemeClr val="bg1"/>
                </a:solidFill>
              </a:rPr>
              <a:t>:	</a:t>
            </a:r>
            <a:r>
              <a:rPr lang="en-US" altLang="zh-CN" dirty="0" err="1">
                <a:solidFill>
                  <a:schemeClr val="bg1"/>
                </a:solidFill>
              </a:rPr>
              <a:t>webgl</a:t>
            </a:r>
            <a:r>
              <a:rPr lang="en-US" altLang="zh-CN" dirty="0">
                <a:solidFill>
                  <a:schemeClr val="bg1"/>
                </a:solidFill>
              </a:rPr>
              <a:t>               </a:t>
            </a:r>
            <a:r>
              <a:rPr lang="zh-CN" altLang="en-US" dirty="0">
                <a:solidFill>
                  <a:schemeClr val="bg1"/>
                </a:solidFill>
              </a:rPr>
              <a:t>库大小：</a:t>
            </a:r>
            <a:r>
              <a:rPr lang="en-US" altLang="zh-CN" dirty="0">
                <a:solidFill>
                  <a:schemeClr val="bg1"/>
                </a:solidFill>
              </a:rPr>
              <a:t>4m+	</a:t>
            </a:r>
            <a:r>
              <a:rPr lang="zh-CN" altLang="en-US" dirty="0">
                <a:solidFill>
                  <a:schemeClr val="bg1"/>
                </a:solidFill>
              </a:rPr>
              <a:t>（微软开源，中文资料相对较少）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762117" y="2135285"/>
            <a:ext cx="7831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可实现发布</a:t>
            </a:r>
            <a:r>
              <a:rPr lang="en-US" altLang="zh-CN" sz="2400" b="1" dirty="0">
                <a:solidFill>
                  <a:srgbClr val="FFC000"/>
                </a:solidFill>
              </a:rPr>
              <a:t>WebGL</a:t>
            </a:r>
            <a:r>
              <a:rPr lang="zh-CN" altLang="en-US" sz="2400" b="1" dirty="0">
                <a:solidFill>
                  <a:srgbClr val="FFC000"/>
                </a:solidFill>
              </a:rPr>
              <a:t>到浏览器运行的方案（从重到轻）：</a:t>
            </a:r>
          </a:p>
        </p:txBody>
      </p:sp>
    </p:spTree>
    <p:extLst>
      <p:ext uri="{BB962C8B-B14F-4D97-AF65-F5344CB8AC3E}">
        <p14:creationId xmlns:p14="http://schemas.microsoft.com/office/powerpoint/2010/main" val="86308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Web3D 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1222285" y="2086822"/>
            <a:ext cx="1003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WebGL</a:t>
            </a:r>
            <a:r>
              <a:rPr lang="zh-CN" altLang="en-US" b="1" dirty="0">
                <a:solidFill>
                  <a:schemeClr val="bg1"/>
                </a:solidFill>
              </a:rPr>
              <a:t>前端浏览器直接渲染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609380" y="1580884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不同方案的案例：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49B51C-DE77-F4ED-C0D1-4D7ADEB4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30" y="2506182"/>
            <a:ext cx="7946893" cy="37913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0898B4-7366-40FD-0AD5-E453CE5C6E74}"/>
              </a:ext>
            </a:extLst>
          </p:cNvPr>
          <p:cNvSpPr txBox="1"/>
          <p:nvPr/>
        </p:nvSpPr>
        <p:spPr>
          <a:xfrm>
            <a:off x="2228000" y="6350629"/>
            <a:ext cx="8192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https://ezshine.jnsii.com/cases/douyin_carnival_2022/index.html?sceneId=1#/home</a:t>
            </a:r>
          </a:p>
        </p:txBody>
      </p:sp>
    </p:spTree>
    <p:extLst>
      <p:ext uri="{BB962C8B-B14F-4D97-AF65-F5344CB8AC3E}">
        <p14:creationId xmlns:p14="http://schemas.microsoft.com/office/powerpoint/2010/main" val="87145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Web3D 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1222285" y="2086822"/>
            <a:ext cx="1003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服务端渲染</a:t>
            </a:r>
            <a:r>
              <a:rPr lang="zh-CN" altLang="en-US" dirty="0">
                <a:solidFill>
                  <a:schemeClr val="bg1"/>
                </a:solidFill>
              </a:rPr>
              <a:t>（推流到前端浏览器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小程序）。</a:t>
            </a:r>
            <a:r>
              <a:rPr lang="en-US" altLang="zh-CN" dirty="0">
                <a:solidFill>
                  <a:schemeClr val="bg1"/>
                </a:solidFill>
              </a:rPr>
              <a:t>UE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Unity</a:t>
            </a:r>
            <a:r>
              <a:rPr lang="zh-CN" altLang="en-US" dirty="0">
                <a:solidFill>
                  <a:schemeClr val="bg1"/>
                </a:solidFill>
              </a:rPr>
              <a:t>为主，其它如国外应用较多的</a:t>
            </a:r>
            <a:r>
              <a:rPr lang="en-US" altLang="zh-CN" dirty="0" err="1">
                <a:solidFill>
                  <a:schemeClr val="bg1"/>
                </a:solidFill>
              </a:rPr>
              <a:t>Unigine</a:t>
            </a:r>
            <a:r>
              <a:rPr lang="zh-CN" altLang="en-US" dirty="0">
                <a:solidFill>
                  <a:schemeClr val="bg1"/>
                </a:solidFill>
              </a:rPr>
              <a:t>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609380" y="1580884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不同方案的案例：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0898B4-7366-40FD-0AD5-E453CE5C6E74}"/>
              </a:ext>
            </a:extLst>
          </p:cNvPr>
          <p:cNvSpPr txBox="1"/>
          <p:nvPr/>
        </p:nvSpPr>
        <p:spPr>
          <a:xfrm>
            <a:off x="4209298" y="6350629"/>
            <a:ext cx="38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https://op-h5.vanke.com/nantou/#/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D6866D-4D24-B0FA-11FB-95AD00E12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5"/>
          <a:stretch/>
        </p:blipFill>
        <p:spPr>
          <a:xfrm>
            <a:off x="1003836" y="2608584"/>
            <a:ext cx="9898602" cy="35925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D0F2A4-F108-9063-8120-6ECAEADCE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6"/>
          <a:stretch/>
        </p:blipFill>
        <p:spPr>
          <a:xfrm>
            <a:off x="6288846" y="4512361"/>
            <a:ext cx="4609749" cy="16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2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942F008-AA27-F722-BFA0-02C814C64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12" y="633968"/>
            <a:ext cx="9293976" cy="52259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47CE64-6E99-24BF-C037-E6E05C1EDF8A}"/>
              </a:ext>
            </a:extLst>
          </p:cNvPr>
          <p:cNvSpPr txBox="1"/>
          <p:nvPr/>
        </p:nvSpPr>
        <p:spPr>
          <a:xfrm>
            <a:off x="4622800" y="6039366"/>
            <a:ext cx="345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Three.js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作者：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Ricardo Cabello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417135-01C3-F4ED-EC21-0705E017361F}"/>
              </a:ext>
            </a:extLst>
          </p:cNvPr>
          <p:cNvSpPr txBox="1"/>
          <p:nvPr/>
        </p:nvSpPr>
        <p:spPr>
          <a:xfrm>
            <a:off x="7599286" y="2831977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Three.js</a:t>
            </a:r>
            <a:r>
              <a:rPr lang="zh-CN" altLang="en-US" dirty="0">
                <a:solidFill>
                  <a:schemeClr val="bg1"/>
                </a:solidFill>
              </a:rPr>
              <a:t>世界里见！</a:t>
            </a:r>
          </a:p>
        </p:txBody>
      </p:sp>
    </p:spTree>
    <p:extLst>
      <p:ext uri="{BB962C8B-B14F-4D97-AF65-F5344CB8AC3E}">
        <p14:creationId xmlns:p14="http://schemas.microsoft.com/office/powerpoint/2010/main" val="169650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372051" y="1852695"/>
            <a:ext cx="413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熟悉</a:t>
            </a:r>
            <a:r>
              <a:rPr lang="en-US" altLang="zh-CN" sz="2400" b="1" dirty="0">
                <a:solidFill>
                  <a:srgbClr val="FFC000"/>
                </a:solidFill>
              </a:rPr>
              <a:t>API</a:t>
            </a:r>
            <a:r>
              <a:rPr lang="zh-CN" altLang="en-US" sz="2400" b="1" dirty="0">
                <a:solidFill>
                  <a:srgbClr val="FFC000"/>
                </a:solidFill>
              </a:rPr>
              <a:t>之前的一些 基础概念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033E2D-8607-72D5-04AE-33A617DCAF1D}"/>
              </a:ext>
            </a:extLst>
          </p:cNvPr>
          <p:cNvSpPr txBox="1"/>
          <p:nvPr/>
        </p:nvSpPr>
        <p:spPr>
          <a:xfrm>
            <a:off x="2983276" y="2630550"/>
            <a:ext cx="5641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什么是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3D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模型，模型由什么构成？什么是贴图？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89A819-E9C6-1BB9-F4A7-EDCA05C0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00" y="4074296"/>
            <a:ext cx="3067241" cy="13541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9C5673-9676-60AF-D174-7DAE9BCDB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689">
            <a:off x="8486523" y="3110495"/>
            <a:ext cx="2986618" cy="32817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5B8B33-95FE-75DC-1723-6FD95F6F6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9204" y="3450087"/>
            <a:ext cx="2466042" cy="3138600"/>
          </a:xfrm>
          <a:prstGeom prst="rect">
            <a:avLst/>
          </a:prstGeom>
        </p:spPr>
      </p:pic>
      <p:sp>
        <p:nvSpPr>
          <p:cNvPr id="15" name="加号 14">
            <a:extLst>
              <a:ext uri="{FF2B5EF4-FFF2-40B4-BE49-F238E27FC236}">
                <a16:creationId xmlns:a16="http://schemas.microsoft.com/office/drawing/2014/main" id="{F6F932A8-F4ED-B4BB-3756-E08F202E4110}"/>
              </a:ext>
            </a:extLst>
          </p:cNvPr>
          <p:cNvSpPr/>
          <p:nvPr/>
        </p:nvSpPr>
        <p:spPr>
          <a:xfrm>
            <a:off x="3463202" y="4484590"/>
            <a:ext cx="555932" cy="59275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号 16">
            <a:extLst>
              <a:ext uri="{FF2B5EF4-FFF2-40B4-BE49-F238E27FC236}">
                <a16:creationId xmlns:a16="http://schemas.microsoft.com/office/drawing/2014/main" id="{E96E2273-4FBB-06D3-DEC8-49278C5C5B9D}"/>
              </a:ext>
            </a:extLst>
          </p:cNvPr>
          <p:cNvSpPr/>
          <p:nvPr/>
        </p:nvSpPr>
        <p:spPr>
          <a:xfrm>
            <a:off x="7644405" y="4549840"/>
            <a:ext cx="758834" cy="5060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0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5BF3F5D-E105-9A61-2812-E1EA46895334}"/>
              </a:ext>
            </a:extLst>
          </p:cNvPr>
          <p:cNvSpPr txBox="1"/>
          <p:nvPr/>
        </p:nvSpPr>
        <p:spPr>
          <a:xfrm>
            <a:off x="4785385" y="5995323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Three.js</a:t>
            </a:r>
            <a:r>
              <a:rPr lang="zh-CN" altLang="en-US" sz="2000" b="1" dirty="0">
                <a:solidFill>
                  <a:schemeClr val="bg1"/>
                </a:solidFill>
              </a:rPr>
              <a:t>：</a:t>
            </a:r>
            <a:r>
              <a:rPr lang="zh-CN" altLang="en-US" sz="2000" b="1" dirty="0">
                <a:solidFill>
                  <a:srgbClr val="92D050"/>
                </a:solidFill>
              </a:rPr>
              <a:t>右手坐标系</a:t>
            </a:r>
            <a:endParaRPr lang="en-US" altLang="zh-CN" sz="2000" b="1" dirty="0">
              <a:solidFill>
                <a:srgbClr val="92D05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2AE89-EAED-674B-1CB5-86FA8FFD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143" y="3121660"/>
            <a:ext cx="3353183" cy="25698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CDB358-D4A3-7BD7-54E6-0093F088FB9A}"/>
              </a:ext>
            </a:extLst>
          </p:cNvPr>
          <p:cNvSpPr/>
          <p:nvPr/>
        </p:nvSpPr>
        <p:spPr>
          <a:xfrm>
            <a:off x="6100591" y="3121660"/>
            <a:ext cx="1615735" cy="256989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372051" y="1852695"/>
            <a:ext cx="413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熟悉</a:t>
            </a:r>
            <a:r>
              <a:rPr lang="en-US" altLang="zh-CN" sz="2400" b="1" dirty="0">
                <a:solidFill>
                  <a:srgbClr val="FFC000"/>
                </a:solidFill>
              </a:rPr>
              <a:t>API</a:t>
            </a:r>
            <a:r>
              <a:rPr lang="zh-CN" altLang="en-US" sz="2400" b="1" dirty="0">
                <a:solidFill>
                  <a:srgbClr val="FFC000"/>
                </a:solidFill>
              </a:rPr>
              <a:t>之前的一些 基础概念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3512BE-6862-CB98-3A72-39B921BBCC41}"/>
              </a:ext>
            </a:extLst>
          </p:cNvPr>
          <p:cNvSpPr txBox="1"/>
          <p:nvPr/>
        </p:nvSpPr>
        <p:spPr>
          <a:xfrm>
            <a:off x="5306200" y="241777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空间坐标系</a:t>
            </a:r>
            <a:endParaRPr lang="en-US" altLang="zh-CN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4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201A5D-3253-6910-AB3C-50F70199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6" y="3508870"/>
            <a:ext cx="3981450" cy="1571625"/>
          </a:xfrm>
          <a:prstGeom prst="rect">
            <a:avLst/>
          </a:prstGeom>
        </p:spPr>
      </p:pic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372051" y="1852695"/>
            <a:ext cx="413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熟悉</a:t>
            </a:r>
            <a:r>
              <a:rPr lang="en-US" altLang="zh-CN" sz="2400" b="1" dirty="0">
                <a:solidFill>
                  <a:srgbClr val="FFC000"/>
                </a:solidFill>
              </a:rPr>
              <a:t>API</a:t>
            </a:r>
            <a:r>
              <a:rPr lang="zh-CN" altLang="en-US" sz="2400" b="1" dirty="0">
                <a:solidFill>
                  <a:srgbClr val="FFC000"/>
                </a:solidFill>
              </a:rPr>
              <a:t>之前的一些 基础概念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3512BE-6862-CB98-3A72-39B921BBCC41}"/>
              </a:ext>
            </a:extLst>
          </p:cNvPr>
          <p:cNvSpPr txBox="1"/>
          <p:nvPr/>
        </p:nvSpPr>
        <p:spPr>
          <a:xfrm>
            <a:off x="5048748" y="24266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相机类型</a:t>
            </a:r>
            <a:endParaRPr lang="en-US" altLang="zh-CN" sz="2000" b="1" dirty="0">
              <a:solidFill>
                <a:srgbClr val="92D05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5EF362-C0BC-0F70-22AA-C45CD0F9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86" y="3508871"/>
            <a:ext cx="4743450" cy="15716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187178-2F62-FDF1-BBE7-A5BD371EF4C9}"/>
              </a:ext>
            </a:extLst>
          </p:cNvPr>
          <p:cNvSpPr txBox="1"/>
          <p:nvPr/>
        </p:nvSpPr>
        <p:spPr>
          <a:xfrm>
            <a:off x="6585247" y="30596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透视相机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：近大远小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210D6-EA1A-E68C-F702-F5E110552A92}"/>
              </a:ext>
            </a:extLst>
          </p:cNvPr>
          <p:cNvSpPr txBox="1"/>
          <p:nvPr/>
        </p:nvSpPr>
        <p:spPr>
          <a:xfrm>
            <a:off x="868211" y="294482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正交相机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：远近一样大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492169-1696-7112-D7D7-6C78AD381635}"/>
              </a:ext>
            </a:extLst>
          </p:cNvPr>
          <p:cNvSpPr txBox="1"/>
          <p:nvPr/>
        </p:nvSpPr>
        <p:spPr>
          <a:xfrm>
            <a:off x="4297600" y="5872202"/>
            <a:ext cx="3596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近裁剪面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远裁剪面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29B49BB-8B0E-B121-E8D0-CB08A4ACD4C6}"/>
              </a:ext>
            </a:extLst>
          </p:cNvPr>
          <p:cNvCxnSpPr/>
          <p:nvPr/>
        </p:nvCxnSpPr>
        <p:spPr>
          <a:xfrm flipH="1" flipV="1">
            <a:off x="2658401" y="4536489"/>
            <a:ext cx="2072799" cy="1335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83D5B94-911E-56A7-B3E1-65FB6C99DDC8}"/>
              </a:ext>
            </a:extLst>
          </p:cNvPr>
          <p:cNvCxnSpPr>
            <a:cxnSpLocks/>
          </p:cNvCxnSpPr>
          <p:nvPr/>
        </p:nvCxnSpPr>
        <p:spPr>
          <a:xfrm flipV="1">
            <a:off x="5048748" y="4498423"/>
            <a:ext cx="3818850" cy="1350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8864EC0-E051-D345-52A0-3BAD3D02EB63}"/>
              </a:ext>
            </a:extLst>
          </p:cNvPr>
          <p:cNvCxnSpPr>
            <a:cxnSpLocks/>
          </p:cNvCxnSpPr>
          <p:nvPr/>
        </p:nvCxnSpPr>
        <p:spPr>
          <a:xfrm flipH="1" flipV="1">
            <a:off x="3890155" y="4204743"/>
            <a:ext cx="2753926" cy="1667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F3E003F-CF0C-1B90-DAC1-F69F0AB361B6}"/>
              </a:ext>
            </a:extLst>
          </p:cNvPr>
          <p:cNvCxnSpPr>
            <a:cxnSpLocks/>
          </p:cNvCxnSpPr>
          <p:nvPr/>
        </p:nvCxnSpPr>
        <p:spPr>
          <a:xfrm flipV="1">
            <a:off x="6729385" y="4431433"/>
            <a:ext cx="3561151" cy="1459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BEB9B48-078D-FDE6-6006-D5D95403D378}"/>
              </a:ext>
            </a:extLst>
          </p:cNvPr>
          <p:cNvSpPr txBox="1"/>
          <p:nvPr/>
        </p:nvSpPr>
        <p:spPr>
          <a:xfrm>
            <a:off x="7619411" y="5860469"/>
            <a:ext cx="356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裁剪面以内的物体才会被显示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27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904561" y="218624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基础场景三大件：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D30C18-1A54-C17F-79CD-E1CF64884F6D}"/>
              </a:ext>
            </a:extLst>
          </p:cNvPr>
          <p:cNvSpPr txBox="1"/>
          <p:nvPr/>
        </p:nvSpPr>
        <p:spPr>
          <a:xfrm>
            <a:off x="1197846" y="3086755"/>
            <a:ext cx="11506100" cy="1677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cene</a:t>
            </a:r>
            <a:r>
              <a:rPr lang="en-US" altLang="zh-CN" dirty="0">
                <a:solidFill>
                  <a:schemeClr val="bg1"/>
                </a:solidFill>
              </a:rPr>
              <a:t>		</a:t>
            </a:r>
            <a:r>
              <a:rPr lang="zh-CN" altLang="en-US" dirty="0">
                <a:solidFill>
                  <a:schemeClr val="bg1"/>
                </a:solidFill>
              </a:rPr>
              <a:t>场景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sz="1400" b="0" i="0" dirty="0">
                <a:solidFill>
                  <a:srgbClr val="30B030"/>
                </a:solidFill>
                <a:effectLst/>
                <a:latin typeface="Roboto Mono"/>
              </a:rPr>
              <a:t>new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 err="1">
                <a:solidFill>
                  <a:srgbClr val="AAAAAA"/>
                </a:solidFill>
                <a:effectLst/>
                <a:latin typeface="Roboto Mono"/>
              </a:rPr>
              <a:t>THREE</a:t>
            </a:r>
            <a:r>
              <a:rPr lang="en-US" altLang="zh-CN" sz="1400" b="0" i="0" dirty="0" err="1">
                <a:solidFill>
                  <a:srgbClr val="888888"/>
                </a:solidFill>
                <a:effectLst/>
                <a:latin typeface="Roboto Mono"/>
              </a:rPr>
              <a:t>.</a:t>
            </a:r>
            <a:r>
              <a:rPr lang="en-US" altLang="zh-CN" sz="1400" b="0" i="0" dirty="0" err="1">
                <a:solidFill>
                  <a:srgbClr val="2194CE"/>
                </a:solidFill>
                <a:effectLst/>
                <a:latin typeface="Roboto Mono"/>
              </a:rPr>
              <a:t>Scene</a:t>
            </a:r>
            <a:r>
              <a:rPr lang="en-US" altLang="zh-CN" sz="1400" b="0" i="0" dirty="0">
                <a:solidFill>
                  <a:srgbClr val="888888"/>
                </a:solidFill>
                <a:effectLst/>
                <a:latin typeface="Roboto Mono"/>
              </a:rPr>
              <a:t>();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amera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相机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sz="1400" b="0" i="0" dirty="0">
                <a:solidFill>
                  <a:srgbClr val="30B030"/>
                </a:solidFill>
                <a:effectLst/>
                <a:latin typeface="Roboto Mono"/>
              </a:rPr>
              <a:t>new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 err="1">
                <a:solidFill>
                  <a:srgbClr val="AAAAAA"/>
                </a:solidFill>
                <a:effectLst/>
                <a:latin typeface="Roboto Mono"/>
              </a:rPr>
              <a:t>THREE</a:t>
            </a:r>
            <a:r>
              <a:rPr lang="en-US" altLang="zh-CN" sz="1400" b="0" i="0" dirty="0" err="1">
                <a:solidFill>
                  <a:srgbClr val="888888"/>
                </a:solidFill>
                <a:effectLst/>
                <a:latin typeface="Roboto Mono"/>
              </a:rPr>
              <a:t>.</a:t>
            </a:r>
            <a:r>
              <a:rPr lang="en-US" altLang="zh-CN" sz="1400" b="0" i="0" dirty="0" err="1">
                <a:solidFill>
                  <a:srgbClr val="2194CE"/>
                </a:solidFill>
                <a:effectLst/>
                <a:latin typeface="Roboto Mono"/>
              </a:rPr>
              <a:t>PerspectiveCamera</a:t>
            </a:r>
            <a:r>
              <a:rPr lang="en-US" altLang="zh-CN" sz="1400" b="0" i="0" dirty="0">
                <a:solidFill>
                  <a:srgbClr val="888888"/>
                </a:solidFill>
                <a:effectLst/>
                <a:latin typeface="Roboto Mono"/>
              </a:rPr>
              <a:t>(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>
                <a:solidFill>
                  <a:srgbClr val="FF3399"/>
                </a:solidFill>
                <a:effectLst/>
                <a:latin typeface="Roboto Mono"/>
              </a:rPr>
              <a:t>75</a:t>
            </a:r>
            <a:r>
              <a:rPr lang="en-US" altLang="zh-CN" sz="1400" b="0" i="0" dirty="0">
                <a:solidFill>
                  <a:srgbClr val="888888"/>
                </a:solidFill>
                <a:effectLst/>
                <a:latin typeface="Roboto Mono"/>
              </a:rPr>
              <a:t>,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 err="1">
                <a:solidFill>
                  <a:srgbClr val="AAAAAA"/>
                </a:solidFill>
                <a:effectLst/>
                <a:latin typeface="Roboto Mono"/>
              </a:rPr>
              <a:t>window</a:t>
            </a:r>
            <a:r>
              <a:rPr lang="en-US" altLang="zh-CN" sz="1400" b="0" i="0" dirty="0" err="1">
                <a:solidFill>
                  <a:srgbClr val="888888"/>
                </a:solidFill>
                <a:effectLst/>
                <a:latin typeface="Roboto Mono"/>
              </a:rPr>
              <a:t>.</a:t>
            </a:r>
            <a:r>
              <a:rPr lang="en-US" altLang="zh-CN" sz="1400" b="0" i="0" dirty="0" err="1">
                <a:solidFill>
                  <a:srgbClr val="AAAAAA"/>
                </a:solidFill>
                <a:effectLst/>
                <a:latin typeface="Roboto Mono"/>
              </a:rPr>
              <a:t>innerWidth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>
                <a:solidFill>
                  <a:srgbClr val="888888"/>
                </a:solidFill>
                <a:effectLst/>
                <a:latin typeface="Roboto Mono"/>
              </a:rPr>
              <a:t>/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 err="1">
                <a:solidFill>
                  <a:srgbClr val="AAAAAA"/>
                </a:solidFill>
                <a:effectLst/>
                <a:latin typeface="Roboto Mono"/>
              </a:rPr>
              <a:t>window</a:t>
            </a:r>
            <a:r>
              <a:rPr lang="en-US" altLang="zh-CN" sz="1400" b="0" i="0" dirty="0" err="1">
                <a:solidFill>
                  <a:srgbClr val="888888"/>
                </a:solidFill>
                <a:effectLst/>
                <a:latin typeface="Roboto Mono"/>
              </a:rPr>
              <a:t>.</a:t>
            </a:r>
            <a:r>
              <a:rPr lang="en-US" altLang="zh-CN" sz="1400" b="0" i="0" dirty="0" err="1">
                <a:solidFill>
                  <a:srgbClr val="AAAAAA"/>
                </a:solidFill>
                <a:effectLst/>
                <a:latin typeface="Roboto Mono"/>
              </a:rPr>
              <a:t>innerHeight</a:t>
            </a:r>
            <a:r>
              <a:rPr lang="en-US" altLang="zh-CN" sz="1400" b="0" i="0" dirty="0">
                <a:solidFill>
                  <a:srgbClr val="888888"/>
                </a:solidFill>
                <a:effectLst/>
                <a:latin typeface="Roboto Mono"/>
              </a:rPr>
              <a:t>,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>
                <a:solidFill>
                  <a:srgbClr val="FF3399"/>
                </a:solidFill>
                <a:effectLst/>
                <a:latin typeface="Roboto Mono"/>
              </a:rPr>
              <a:t>0.1</a:t>
            </a:r>
            <a:r>
              <a:rPr lang="en-US" altLang="zh-CN" sz="1400" b="0" i="0" dirty="0">
                <a:solidFill>
                  <a:srgbClr val="888888"/>
                </a:solidFill>
                <a:effectLst/>
                <a:latin typeface="Roboto Mono"/>
              </a:rPr>
              <a:t>,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>
                <a:solidFill>
                  <a:srgbClr val="FF3399"/>
                </a:solidFill>
                <a:effectLst/>
                <a:latin typeface="Roboto Mono"/>
              </a:rPr>
              <a:t>1000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>
                <a:solidFill>
                  <a:srgbClr val="888888"/>
                </a:solidFill>
                <a:effectLst/>
                <a:latin typeface="Roboto Mono"/>
              </a:rPr>
              <a:t>);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r</a:t>
            </a:r>
            <a:r>
              <a:rPr lang="zh-CN" altLang="en-US" dirty="0">
                <a:solidFill>
                  <a:schemeClr val="bg1"/>
                </a:solidFill>
              </a:rPr>
              <a:t>enderer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渲染器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sz="1400" b="0" i="0" dirty="0">
                <a:solidFill>
                  <a:srgbClr val="30B030"/>
                </a:solidFill>
                <a:effectLst/>
                <a:latin typeface="Roboto Mono"/>
              </a:rPr>
              <a:t>new</a:t>
            </a:r>
            <a:r>
              <a:rPr lang="en-US" altLang="zh-CN" sz="1400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sz="1400" b="0" i="0" dirty="0" err="1">
                <a:solidFill>
                  <a:srgbClr val="AAAAAA"/>
                </a:solidFill>
                <a:effectLst/>
                <a:latin typeface="Roboto Mono"/>
              </a:rPr>
              <a:t>THREE</a:t>
            </a:r>
            <a:r>
              <a:rPr lang="en-US" altLang="zh-CN" sz="1400" b="0" i="0" dirty="0" err="1">
                <a:solidFill>
                  <a:srgbClr val="888888"/>
                </a:solidFill>
                <a:effectLst/>
                <a:latin typeface="Roboto Mono"/>
              </a:rPr>
              <a:t>.</a:t>
            </a:r>
            <a:r>
              <a:rPr lang="en-US" altLang="zh-CN" sz="1400" b="0" i="0" dirty="0" err="1">
                <a:solidFill>
                  <a:srgbClr val="2194CE"/>
                </a:solidFill>
                <a:effectLst/>
                <a:latin typeface="Roboto Mono"/>
              </a:rPr>
              <a:t>WebGLRenderer</a:t>
            </a:r>
            <a:r>
              <a:rPr lang="en-US" altLang="zh-CN" sz="1400" b="0" i="0" dirty="0">
                <a:solidFill>
                  <a:srgbClr val="888888"/>
                </a:solidFill>
                <a:effectLst/>
                <a:latin typeface="Roboto Mono"/>
              </a:rPr>
              <a:t>();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1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904561" y="21862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灯光：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D30C18-1A54-C17F-79CD-E1CF64884F6D}"/>
              </a:ext>
            </a:extLst>
          </p:cNvPr>
          <p:cNvSpPr txBox="1"/>
          <p:nvPr/>
        </p:nvSpPr>
        <p:spPr>
          <a:xfrm>
            <a:off x="3085590" y="3019514"/>
            <a:ext cx="6094520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Roboto Mono"/>
              </a:rPr>
              <a:t>Ambient Light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Roboto Mono"/>
              </a:rPr>
              <a:t>环境光</a:t>
            </a:r>
            <a:endParaRPr lang="en-US" altLang="zh-CN" b="0" i="0" dirty="0">
              <a:solidFill>
                <a:schemeClr val="bg1"/>
              </a:solidFill>
              <a:effectLst/>
              <a:latin typeface="Roboto Mono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Roboto Mono"/>
              </a:rPr>
              <a:t>Directional Light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Roboto Mono"/>
              </a:rPr>
              <a:t>方向光</a:t>
            </a:r>
            <a:endParaRPr lang="en-US" altLang="zh-CN" b="0" i="0" dirty="0">
              <a:solidFill>
                <a:schemeClr val="bg1"/>
              </a:solidFill>
              <a:effectLst/>
              <a:latin typeface="Roboto Mono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Roboto Mono"/>
              </a:rPr>
              <a:t>Point Light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Roboto Mono"/>
              </a:rPr>
              <a:t>点光源（电灯泡）</a:t>
            </a:r>
            <a:endParaRPr lang="en-US" altLang="zh-CN" b="0" i="0" dirty="0">
              <a:solidFill>
                <a:schemeClr val="bg1"/>
              </a:solidFill>
              <a:effectLst/>
              <a:latin typeface="Roboto Mono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Roboto Mono"/>
              </a:rPr>
              <a:t>Spot Light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Roboto Mono"/>
              </a:rPr>
              <a:t>聚光灯（手电筒、汽车灯）</a:t>
            </a:r>
            <a:endParaRPr lang="en-US" altLang="zh-CN" b="0" i="0" dirty="0">
              <a:solidFill>
                <a:schemeClr val="bg1"/>
              </a:solidFill>
              <a:effectLst/>
              <a:latin typeface="Roboto Mono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Roboto Mono"/>
              </a:rPr>
              <a:t>Hemisphere Light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Roboto Mono"/>
              </a:rPr>
              <a:t>半球光</a:t>
            </a:r>
            <a:endParaRPr lang="en-US" altLang="zh-CN" b="0" i="0" dirty="0">
              <a:solidFill>
                <a:schemeClr val="bg1"/>
              </a:solidFill>
              <a:effectLst/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7914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讲师 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1267369" y="2861880"/>
            <a:ext cx="8109518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系统全流程理解</a:t>
            </a:r>
            <a:r>
              <a:rPr lang="en-US" altLang="zh-CN" dirty="0">
                <a:solidFill>
                  <a:schemeClr val="bg1"/>
                </a:solidFill>
              </a:rPr>
              <a:t>Web3D</a:t>
            </a:r>
            <a:r>
              <a:rPr lang="zh-CN" altLang="en-US" dirty="0">
                <a:solidFill>
                  <a:schemeClr val="bg1"/>
                </a:solidFill>
              </a:rPr>
              <a:t>应用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数字孪生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元宇宙，程序开发与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美术资源制作；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建立与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美术团队良好沟通协作能力；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良好把控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画面效果和性能的平衡；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培养程序和美术结合的思维，用最简省的方式实现最好的效果；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熟悉常用的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软件，达到作为</a:t>
            </a:r>
            <a:r>
              <a:rPr lang="en-US" altLang="zh-CN" dirty="0">
                <a:solidFill>
                  <a:schemeClr val="bg1"/>
                </a:solidFill>
              </a:rPr>
              <a:t>Web3D</a:t>
            </a:r>
            <a:r>
              <a:rPr lang="zh-CN" altLang="en-US" dirty="0">
                <a:solidFill>
                  <a:schemeClr val="bg1"/>
                </a:solidFill>
              </a:rPr>
              <a:t>程序员够用的程度；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Web3D</a:t>
            </a:r>
            <a:r>
              <a:rPr lang="zh-CN" altLang="en-US" dirty="0">
                <a:solidFill>
                  <a:schemeClr val="bg1"/>
                </a:solidFill>
              </a:rPr>
              <a:t>应用独立开发能力（程序、</a:t>
            </a:r>
            <a:r>
              <a:rPr lang="en-US" altLang="zh-CN" dirty="0">
                <a:solidFill>
                  <a:schemeClr val="bg1"/>
                </a:solidFill>
              </a:rPr>
              <a:t>2D/3D</a:t>
            </a:r>
            <a:r>
              <a:rPr lang="zh-CN" altLang="en-US" dirty="0">
                <a:solidFill>
                  <a:schemeClr val="bg1"/>
                </a:solidFill>
              </a:rPr>
              <a:t>美术）；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过往各类项目中</a:t>
            </a:r>
            <a:r>
              <a:rPr lang="en-US" altLang="zh-CN" dirty="0">
                <a:solidFill>
                  <a:schemeClr val="bg1"/>
                </a:solidFill>
              </a:rPr>
              <a:t>Three.js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美术实战经验；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9B0C8E-BDC4-3DA4-1E33-8FF5B63FA126}"/>
              </a:ext>
            </a:extLst>
          </p:cNvPr>
          <p:cNvSpPr txBox="1"/>
          <p:nvPr/>
        </p:nvSpPr>
        <p:spPr>
          <a:xfrm>
            <a:off x="876687" y="20432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能帮助同学在</a:t>
            </a:r>
            <a:r>
              <a:rPr lang="en-US" altLang="zh-CN" sz="2400" b="1" dirty="0">
                <a:solidFill>
                  <a:srgbClr val="FFC000"/>
                </a:solidFill>
              </a:rPr>
              <a:t>Web3D</a:t>
            </a:r>
            <a:r>
              <a:rPr lang="zh-CN" altLang="en-US" sz="2400" b="1" dirty="0">
                <a:solidFill>
                  <a:srgbClr val="FFC000"/>
                </a:solidFill>
              </a:rPr>
              <a:t>领域做的提升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43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862703" y="1940870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材质（</a:t>
            </a:r>
            <a:r>
              <a:rPr lang="en-US" altLang="zh-CN" sz="2400" b="1" dirty="0">
                <a:solidFill>
                  <a:srgbClr val="FFC000"/>
                </a:solidFill>
              </a:rPr>
              <a:t>*</a:t>
            </a:r>
            <a:r>
              <a:rPr lang="zh-CN" altLang="en-US" sz="2400" b="1" dirty="0">
                <a:solidFill>
                  <a:srgbClr val="FFC000"/>
                </a:solidFill>
              </a:rPr>
              <a:t>重点）：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C07BD5-496F-D0DE-5AB6-6793B6F5E2F2}"/>
              </a:ext>
            </a:extLst>
          </p:cNvPr>
          <p:cNvSpPr txBox="1"/>
          <p:nvPr/>
        </p:nvSpPr>
        <p:spPr>
          <a:xfrm>
            <a:off x="3039825" y="2421495"/>
            <a:ext cx="7212507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chemeClr val="bg1"/>
                </a:solidFill>
                <a:effectLst/>
                <a:latin typeface="Roboto Mono"/>
              </a:rPr>
              <a:t>MeshBasicMaterial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Roboto Mono"/>
              </a:rPr>
              <a:t>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Roboto Mono"/>
              </a:rPr>
              <a:t>基础材质（测试调试用得多）</a:t>
            </a:r>
            <a:endParaRPr lang="en-US" altLang="zh-CN" b="0" i="0" dirty="0">
              <a:solidFill>
                <a:schemeClr val="bg1"/>
              </a:solidFill>
              <a:effectLst/>
              <a:latin typeface="Roboto Mono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chemeClr val="bg1"/>
                </a:solidFill>
                <a:effectLst/>
                <a:latin typeface="Roboto Mono"/>
              </a:rPr>
              <a:t>MeshStandardMaterial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Roboto Mono"/>
              </a:rPr>
              <a:t>	PBR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Roboto Mono"/>
              </a:rPr>
              <a:t>材质（写实项目标配材质）</a:t>
            </a:r>
            <a:endParaRPr lang="en-US" altLang="zh-CN" b="0" i="0" dirty="0">
              <a:solidFill>
                <a:schemeClr val="bg1"/>
              </a:solidFill>
              <a:effectLst/>
              <a:latin typeface="Roboto Mo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056E2F-468E-3E2D-7BEB-E9689D8A3249}"/>
              </a:ext>
            </a:extLst>
          </p:cNvPr>
          <p:cNvSpPr txBox="1"/>
          <p:nvPr/>
        </p:nvSpPr>
        <p:spPr>
          <a:xfrm>
            <a:off x="3039825" y="4226029"/>
            <a:ext cx="70378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常用贴图：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Albedo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-apple-system"/>
              </a:rPr>
              <a:t>Metalness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Roughness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Normal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AO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。</a:t>
            </a:r>
          </a:p>
          <a:p>
            <a:pPr algn="l"/>
            <a:endParaRPr lang="zh-CN" alt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Albedo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漫反射（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diffuse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）</a:t>
            </a:r>
          </a:p>
          <a:p>
            <a:pPr algn="l"/>
            <a:r>
              <a:rPr lang="en-US" altLang="zh-CN" b="1" i="0" dirty="0" err="1">
                <a:solidFill>
                  <a:schemeClr val="bg1"/>
                </a:solidFill>
                <a:effectLst/>
                <a:latin typeface="-apple-system"/>
              </a:rPr>
              <a:t>Metalness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金属度（像金属还是像塑料）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Roughness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粗糙度（光滑表面还是粗糙表面）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Normal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模拟凹凸效果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AO</a:t>
            </a:r>
            <a:r>
              <a:rPr lang="en-US" altLang="zh-CN" dirty="0">
                <a:solidFill>
                  <a:schemeClr val="bg1"/>
                </a:solidFill>
                <a:latin typeface="-apple-system"/>
              </a:rPr>
              <a:t>		</a:t>
            </a:r>
            <a:r>
              <a:rPr lang="zh-CN" altLang="en-US" dirty="0">
                <a:solidFill>
                  <a:schemeClr val="bg1"/>
                </a:solidFill>
                <a:latin typeface="-apple-system"/>
              </a:rPr>
              <a:t>闭塞贴图（模拟接触阴影，增强真实感）</a:t>
            </a:r>
            <a:endParaRPr lang="zh-CN" alt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B94FD8-EA32-F164-8046-F31DB9E5F10C}"/>
              </a:ext>
            </a:extLst>
          </p:cNvPr>
          <p:cNvSpPr txBox="1"/>
          <p:nvPr/>
        </p:nvSpPr>
        <p:spPr>
          <a:xfrm>
            <a:off x="2270700" y="3617738"/>
            <a:ext cx="776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PBR</a:t>
            </a:r>
            <a:r>
              <a:rPr lang="zh-CN" altLang="en-US" b="1" dirty="0">
                <a:solidFill>
                  <a:srgbClr val="FFC000"/>
                </a:solidFill>
              </a:rPr>
              <a:t>：</a:t>
            </a:r>
            <a:r>
              <a:rPr lang="en-US" altLang="zh-CN" b="1" i="0" dirty="0">
                <a:solidFill>
                  <a:srgbClr val="FFC000"/>
                </a:solidFill>
                <a:effectLst/>
                <a:latin typeface="-apple-system"/>
              </a:rPr>
              <a:t> Physically Based Rendering </a:t>
            </a:r>
            <a:r>
              <a:rPr lang="zh-CN" altLang="en-US" b="1" dirty="0">
                <a:solidFill>
                  <a:srgbClr val="FFC000"/>
                </a:solidFill>
              </a:rPr>
              <a:t>基于物体渲染，</a:t>
            </a:r>
            <a:r>
              <a:rPr lang="zh-CN" altLang="en-US" b="1" i="0" dirty="0">
                <a:solidFill>
                  <a:srgbClr val="FFC000"/>
                </a:solidFill>
                <a:effectLst/>
                <a:latin typeface="-apple-system"/>
              </a:rPr>
              <a:t>可以模拟物理正确的效果</a:t>
            </a:r>
            <a:endParaRPr lang="en-US" altLang="zh-CN" b="1" i="0" dirty="0">
              <a:solidFill>
                <a:srgbClr val="FFC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85368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904561" y="196489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几何体（测试常用）：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D30C18-1A54-C17F-79CD-E1CF64884F6D}"/>
              </a:ext>
            </a:extLst>
          </p:cNvPr>
          <p:cNvSpPr txBox="1"/>
          <p:nvPr/>
        </p:nvSpPr>
        <p:spPr>
          <a:xfrm>
            <a:off x="2138893" y="2507298"/>
            <a:ext cx="6094520" cy="1677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BoxGeometry</a:t>
            </a:r>
            <a:r>
              <a:rPr lang="en-US" altLang="zh-CN" dirty="0">
                <a:solidFill>
                  <a:schemeClr val="bg1"/>
                </a:solidFill>
              </a:rPr>
              <a:t>		</a:t>
            </a:r>
            <a:r>
              <a:rPr lang="zh-CN" altLang="en-US" dirty="0">
                <a:solidFill>
                  <a:schemeClr val="bg1"/>
                </a:solidFill>
              </a:rPr>
              <a:t>立方体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SphereGeometry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球体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CylinderGeometry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圆柱体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5D0CDA-6AE9-4AB3-8B6C-860BE05601AD}"/>
              </a:ext>
            </a:extLst>
          </p:cNvPr>
          <p:cNvSpPr txBox="1"/>
          <p:nvPr/>
        </p:nvSpPr>
        <p:spPr>
          <a:xfrm>
            <a:off x="2222488" y="4939934"/>
            <a:ext cx="8320360" cy="17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30B030"/>
                </a:solidFill>
                <a:effectLst/>
                <a:latin typeface="Roboto Mono"/>
              </a:rPr>
              <a:t>const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geometry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=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30B030"/>
                </a:solidFill>
                <a:effectLst/>
                <a:latin typeface="Roboto Mono"/>
              </a:rPr>
              <a:t>new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 err="1">
                <a:solidFill>
                  <a:srgbClr val="AAAAAA"/>
                </a:solidFill>
                <a:effectLst/>
                <a:latin typeface="Roboto Mono"/>
              </a:rPr>
              <a:t>THREE</a:t>
            </a:r>
            <a:r>
              <a:rPr lang="en-US" altLang="zh-CN" b="0" i="0" dirty="0" err="1">
                <a:solidFill>
                  <a:srgbClr val="888888"/>
                </a:solidFill>
                <a:effectLst/>
                <a:latin typeface="Roboto Mono"/>
              </a:rPr>
              <a:t>.</a:t>
            </a:r>
            <a:r>
              <a:rPr lang="en-US" altLang="zh-CN" b="0" i="0" dirty="0" err="1">
                <a:solidFill>
                  <a:srgbClr val="2194CE"/>
                </a:solidFill>
                <a:effectLst/>
                <a:latin typeface="Roboto Mono"/>
              </a:rPr>
              <a:t>BoxGeometry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(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FF3399"/>
                </a:solidFill>
                <a:effectLst/>
                <a:latin typeface="Roboto Mono"/>
              </a:rPr>
              <a:t>1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,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FF3399"/>
                </a:solidFill>
                <a:effectLst/>
                <a:latin typeface="Roboto Mono"/>
              </a:rPr>
              <a:t>1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,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FF3399"/>
                </a:solidFill>
                <a:effectLst/>
                <a:latin typeface="Roboto Mono"/>
              </a:rPr>
              <a:t>1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);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30B030"/>
                </a:solidFill>
                <a:effectLst/>
                <a:latin typeface="Roboto Mono"/>
              </a:rPr>
              <a:t>const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material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=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30B030"/>
                </a:solidFill>
                <a:effectLst/>
                <a:latin typeface="Roboto Mono"/>
              </a:rPr>
              <a:t>new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 err="1">
                <a:solidFill>
                  <a:srgbClr val="AAAAAA"/>
                </a:solidFill>
                <a:effectLst/>
                <a:latin typeface="Roboto Mono"/>
              </a:rPr>
              <a:t>THREE</a:t>
            </a:r>
            <a:r>
              <a:rPr lang="en-US" altLang="zh-CN" b="0" i="0" dirty="0" err="1">
                <a:solidFill>
                  <a:srgbClr val="888888"/>
                </a:solidFill>
                <a:effectLst/>
                <a:latin typeface="Roboto Mono"/>
              </a:rPr>
              <a:t>.</a:t>
            </a:r>
            <a:r>
              <a:rPr lang="en-US" altLang="zh-CN" b="0" i="0" dirty="0" err="1">
                <a:solidFill>
                  <a:srgbClr val="2194CE"/>
                </a:solidFill>
                <a:effectLst/>
                <a:latin typeface="Roboto Mono"/>
              </a:rPr>
              <a:t>MeshBasicMaterial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(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{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color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: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FF3399"/>
                </a:solidFill>
                <a:effectLst/>
                <a:latin typeface="Roboto Mono"/>
              </a:rPr>
              <a:t>0x00ff00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}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);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30B030"/>
                </a:solidFill>
                <a:effectLst/>
                <a:latin typeface="Roboto Mono"/>
              </a:rPr>
              <a:t>const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cube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=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>
                <a:solidFill>
                  <a:srgbClr val="30B030"/>
                </a:solidFill>
                <a:effectLst/>
                <a:latin typeface="Roboto Mono"/>
              </a:rPr>
              <a:t>new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  <a:r>
              <a:rPr lang="en-US" altLang="zh-CN" b="0" i="0" dirty="0" err="1">
                <a:solidFill>
                  <a:srgbClr val="AAAAAA"/>
                </a:solidFill>
                <a:effectLst/>
                <a:latin typeface="Roboto Mono"/>
              </a:rPr>
              <a:t>THREE</a:t>
            </a:r>
            <a:r>
              <a:rPr lang="en-US" altLang="zh-CN" b="0" i="0" dirty="0" err="1">
                <a:solidFill>
                  <a:srgbClr val="888888"/>
                </a:solidFill>
                <a:effectLst/>
                <a:latin typeface="Roboto Mono"/>
              </a:rPr>
              <a:t>.</a:t>
            </a:r>
            <a:r>
              <a:rPr lang="en-US" altLang="zh-CN" b="0" i="0" dirty="0" err="1">
                <a:solidFill>
                  <a:srgbClr val="2194CE"/>
                </a:solidFill>
                <a:effectLst/>
                <a:latin typeface="Roboto Mono"/>
              </a:rPr>
              <a:t>Mesh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(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geometry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,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material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);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 err="1">
                <a:solidFill>
                  <a:srgbClr val="AAAAAA"/>
                </a:solidFill>
                <a:effectLst/>
                <a:latin typeface="Roboto Mono"/>
              </a:rPr>
              <a:t>scene</a:t>
            </a:r>
            <a:r>
              <a:rPr lang="en-US" altLang="zh-CN" b="0" i="0" dirty="0" err="1">
                <a:solidFill>
                  <a:srgbClr val="888888"/>
                </a:solidFill>
                <a:effectLst/>
                <a:latin typeface="Roboto Mono"/>
              </a:rPr>
              <a:t>.</a:t>
            </a:r>
            <a:r>
              <a:rPr lang="en-US" altLang="zh-CN" b="0" i="0" dirty="0" err="1">
                <a:solidFill>
                  <a:srgbClr val="AAAAAA"/>
                </a:solidFill>
                <a:effectLst/>
                <a:latin typeface="Roboto Mono"/>
              </a:rPr>
              <a:t>add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(</a:t>
            </a:r>
            <a:r>
              <a:rPr lang="en-US" altLang="zh-CN" b="0" i="0" dirty="0">
                <a:solidFill>
                  <a:srgbClr val="AAAAAA"/>
                </a:solidFill>
                <a:effectLst/>
                <a:latin typeface="Roboto Mono"/>
              </a:rPr>
              <a:t> cube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Roboto Mono"/>
              </a:rPr>
              <a:t>);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3EDF5B-A377-5708-9F68-AEBB12EE3C31}"/>
              </a:ext>
            </a:extLst>
          </p:cNvPr>
          <p:cNvSpPr txBox="1"/>
          <p:nvPr/>
        </p:nvSpPr>
        <p:spPr>
          <a:xfrm>
            <a:off x="965836" y="443144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创建几何体三部曲：</a:t>
            </a:r>
          </a:p>
        </p:txBody>
      </p:sp>
    </p:spTree>
    <p:extLst>
      <p:ext uri="{BB962C8B-B14F-4D97-AF65-F5344CB8AC3E}">
        <p14:creationId xmlns:p14="http://schemas.microsoft.com/office/powerpoint/2010/main" val="2947467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904561" y="21862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帧循环：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D30C18-1A54-C17F-79CD-E1CF64884F6D}"/>
              </a:ext>
            </a:extLst>
          </p:cNvPr>
          <p:cNvSpPr txBox="1"/>
          <p:nvPr/>
        </p:nvSpPr>
        <p:spPr>
          <a:xfrm>
            <a:off x="1426775" y="3095328"/>
            <a:ext cx="3052313" cy="1675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setInterval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chemeClr val="bg1"/>
                </a:solidFill>
                <a:effectLst/>
                <a:latin typeface="Roboto Mono"/>
              </a:rPr>
              <a:t>requestAnimationFrame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Roboto Mono"/>
              </a:rPr>
              <a:t>		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A9995B-462E-9F30-D3E9-2EDEF435E4EA}"/>
              </a:ext>
            </a:extLst>
          </p:cNvPr>
          <p:cNvSpPr txBox="1"/>
          <p:nvPr/>
        </p:nvSpPr>
        <p:spPr>
          <a:xfrm>
            <a:off x="4938357" y="3095328"/>
            <a:ext cx="6087217" cy="2229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i="0" dirty="0" err="1">
                <a:solidFill>
                  <a:schemeClr val="bg1"/>
                </a:solidFill>
                <a:effectLst/>
                <a:latin typeface="Inter"/>
              </a:rPr>
              <a:t>requestAnimationFrame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Inter"/>
              </a:rPr>
              <a:t>API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Inter"/>
              </a:rPr>
              <a:t>之前</a:t>
            </a:r>
            <a:r>
              <a:rPr lang="zh-CN" altLang="en-US" dirty="0">
                <a:solidFill>
                  <a:schemeClr val="bg1"/>
                </a:solidFill>
              </a:rPr>
              <a:t>帧循环驱动方式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b="1" i="0" dirty="0" err="1">
                <a:solidFill>
                  <a:schemeClr val="bg1"/>
                </a:solidFill>
                <a:effectLst/>
                <a:latin typeface="Inter"/>
              </a:rPr>
              <a:t>requestAnimationFrame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有很多的优点，很重要的一点是当用户切换到其它的标签页时，会暂停调用，不会浪费处理器资源。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Roboto Mono"/>
              </a:rPr>
              <a:t>	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3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649728" y="2515161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加载</a:t>
            </a:r>
            <a:r>
              <a:rPr lang="en-US" altLang="zh-CN" sz="2400" b="1" dirty="0" err="1">
                <a:solidFill>
                  <a:srgbClr val="FFC000"/>
                </a:solidFill>
              </a:rPr>
              <a:t>gltf</a:t>
            </a:r>
            <a:r>
              <a:rPr lang="en-US" altLang="zh-CN" sz="2400" b="1" dirty="0">
                <a:solidFill>
                  <a:srgbClr val="FFC000"/>
                </a:solidFill>
              </a:rPr>
              <a:t>/</a:t>
            </a:r>
            <a:r>
              <a:rPr lang="en-US" altLang="zh-CN" sz="2400" b="1" dirty="0" err="1">
                <a:solidFill>
                  <a:srgbClr val="FFC000"/>
                </a:solidFill>
              </a:rPr>
              <a:t>glb</a:t>
            </a:r>
            <a:r>
              <a:rPr lang="zh-CN" altLang="en-US" sz="2400" b="1" dirty="0">
                <a:solidFill>
                  <a:srgbClr val="FFC000"/>
                </a:solidFill>
              </a:rPr>
              <a:t>模型：</a:t>
            </a:r>
            <a:r>
              <a:rPr lang="en-US" altLang="zh-CN" sz="2400" b="1" dirty="0" err="1">
                <a:solidFill>
                  <a:srgbClr val="FFC000"/>
                </a:solidFill>
              </a:rPr>
              <a:t>GLTFLoader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6AE3FA-F634-ACDB-68ED-BCDEEBCAA295}"/>
              </a:ext>
            </a:extLst>
          </p:cNvPr>
          <p:cNvSpPr txBox="1"/>
          <p:nvPr/>
        </p:nvSpPr>
        <p:spPr>
          <a:xfrm>
            <a:off x="1664945" y="3429000"/>
            <a:ext cx="8357943" cy="11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GLTFLoader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'../resources/models/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donuts.glb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198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649728" y="2515161"/>
            <a:ext cx="5081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加载环境光</a:t>
            </a:r>
            <a:r>
              <a:rPr lang="en-US" altLang="zh-CN" sz="2400" b="1" dirty="0">
                <a:solidFill>
                  <a:srgbClr val="FFC000"/>
                </a:solidFill>
              </a:rPr>
              <a:t>HDR</a:t>
            </a:r>
            <a:r>
              <a:rPr lang="zh-CN" altLang="en-US" sz="2400" b="1" dirty="0">
                <a:solidFill>
                  <a:srgbClr val="FFC000"/>
                </a:solidFill>
              </a:rPr>
              <a:t>图片：</a:t>
            </a:r>
            <a:r>
              <a:rPr lang="en-US" altLang="zh-CN" sz="2400" b="1" dirty="0" err="1">
                <a:solidFill>
                  <a:srgbClr val="FFC000"/>
                </a:solidFill>
              </a:rPr>
              <a:t>RGBELoader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6AE3FA-F634-ACDB-68ED-BCDEEBCAA295}"/>
              </a:ext>
            </a:extLst>
          </p:cNvPr>
          <p:cNvSpPr txBox="1"/>
          <p:nvPr/>
        </p:nvSpPr>
        <p:spPr>
          <a:xfrm>
            <a:off x="1664945" y="3233827"/>
            <a:ext cx="8357943" cy="263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RGBELoader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'../resources/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sky.hdr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EquirectangularReflectionMapping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outputEncoding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sRGBEncoding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</p:spTree>
    <p:extLst>
      <p:ext uri="{BB962C8B-B14F-4D97-AF65-F5344CB8AC3E}">
        <p14:creationId xmlns:p14="http://schemas.microsoft.com/office/powerpoint/2010/main" val="33708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496130" y="2037395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Texture</a:t>
            </a:r>
            <a:r>
              <a:rPr lang="zh-CN" altLang="en-US" sz="2400" b="1" dirty="0">
                <a:solidFill>
                  <a:srgbClr val="FFC000"/>
                </a:solidFill>
              </a:rPr>
              <a:t>常用映射方式：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6AE3FA-F634-ACDB-68ED-BCDEEBCAA295}"/>
              </a:ext>
            </a:extLst>
          </p:cNvPr>
          <p:cNvSpPr txBox="1"/>
          <p:nvPr/>
        </p:nvSpPr>
        <p:spPr>
          <a:xfrm>
            <a:off x="547613" y="2677388"/>
            <a:ext cx="5194425" cy="793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EquirectangularReflectionMapping</a:t>
            </a:r>
            <a:endParaRPr lang="en-US" altLang="zh-CN" sz="1600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常用，无像素浪费，</a:t>
            </a:r>
            <a:r>
              <a:rPr lang="en-US" altLang="zh-CN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zh-CN" alt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环形贴图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80760E-C524-09E8-3D13-69F33CBBF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49" y="3270143"/>
            <a:ext cx="4301577" cy="32261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1101CE-A1E6-31D6-8127-C96A7574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19" y="3718843"/>
            <a:ext cx="4878328" cy="24105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D069C1-4786-1E16-AD16-8E7EB7123540}"/>
              </a:ext>
            </a:extLst>
          </p:cNvPr>
          <p:cNvSpPr txBox="1"/>
          <p:nvPr/>
        </p:nvSpPr>
        <p:spPr>
          <a:xfrm>
            <a:off x="6135505" y="2677388"/>
            <a:ext cx="4636852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THREECubeReflectionMapping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49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Three.js Day01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EA58CEF-5D7B-2C1E-B3B2-D01BBF5BFE80}"/>
              </a:ext>
            </a:extLst>
          </p:cNvPr>
          <p:cNvSpPr txBox="1"/>
          <p:nvPr/>
        </p:nvSpPr>
        <p:spPr>
          <a:xfrm>
            <a:off x="885596" y="183172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Amination </a:t>
            </a:r>
            <a:r>
              <a:rPr lang="zh-CN" altLang="en-US" sz="2400" b="1" dirty="0">
                <a:solidFill>
                  <a:srgbClr val="FFC000"/>
                </a:solidFill>
              </a:rPr>
              <a:t>动画：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D30C18-1A54-C17F-79CD-E1CF64884F6D}"/>
              </a:ext>
            </a:extLst>
          </p:cNvPr>
          <p:cNvSpPr txBox="1"/>
          <p:nvPr/>
        </p:nvSpPr>
        <p:spPr>
          <a:xfrm>
            <a:off x="1769933" y="2294658"/>
            <a:ext cx="6963573" cy="12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 err="1">
                <a:solidFill>
                  <a:schemeClr val="bg1"/>
                </a:solidFill>
                <a:effectLst/>
                <a:latin typeface="Inter"/>
              </a:rPr>
              <a:t>AnimationMixer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Inter"/>
              </a:rPr>
              <a:t>（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动画混合器</a:t>
            </a:r>
            <a:r>
              <a:rPr lang="zh-CN" altLang="en-US" dirty="0">
                <a:solidFill>
                  <a:schemeClr val="bg1"/>
                </a:solidFill>
                <a:latin typeface="Inter"/>
              </a:rPr>
              <a:t>）</a:t>
            </a:r>
            <a:endParaRPr lang="en-US" altLang="zh-CN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>
              <a:lnSpc>
                <a:spcPct val="150000"/>
              </a:lnSpc>
            </a:pPr>
            <a:r>
              <a:rPr lang="en-US" altLang="zh-CN" b="0" i="0" dirty="0" err="1">
                <a:solidFill>
                  <a:schemeClr val="bg1"/>
                </a:solidFill>
                <a:effectLst/>
                <a:latin typeface="Inter"/>
              </a:rPr>
              <a:t>AnimationClip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Inter"/>
              </a:rPr>
              <a:t>（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动画剪辑</a:t>
            </a:r>
            <a:r>
              <a:rPr lang="zh-CN" altLang="en-US" dirty="0">
                <a:solidFill>
                  <a:schemeClr val="bg1"/>
                </a:solidFill>
                <a:latin typeface="Inter"/>
              </a:rPr>
              <a:t>）</a:t>
            </a:r>
            <a:endParaRPr lang="en-US" altLang="zh-CN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>
              <a:lnSpc>
                <a:spcPct val="150000"/>
              </a:lnSpc>
            </a:pPr>
            <a:r>
              <a:rPr lang="en-US" altLang="zh-CN" b="0" i="0" dirty="0" err="1">
                <a:solidFill>
                  <a:schemeClr val="bg1"/>
                </a:solidFill>
                <a:effectLst/>
                <a:latin typeface="Inter"/>
              </a:rPr>
              <a:t>AnimationAction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（调度存储在</a:t>
            </a:r>
            <a:r>
              <a:rPr lang="en-US" altLang="zh-CN" b="0" i="0" u="none" strike="noStrike" dirty="0" err="1">
                <a:solidFill>
                  <a:schemeClr val="bg1"/>
                </a:solidFill>
                <a:effectLst/>
                <a:latin typeface="Inter"/>
              </a:rPr>
              <a:t>AnimationClips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中的动画）</a:t>
            </a:r>
            <a:endParaRPr lang="en-US" altLang="zh-CN" b="0" i="0" dirty="0">
              <a:solidFill>
                <a:schemeClr val="bg1"/>
              </a:solidFill>
              <a:effectLst/>
              <a:latin typeface="Inte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6AE3FA-F634-ACDB-68ED-BCDEEBCAA295}"/>
              </a:ext>
            </a:extLst>
          </p:cNvPr>
          <p:cNvSpPr txBox="1"/>
          <p:nvPr/>
        </p:nvSpPr>
        <p:spPr>
          <a:xfrm>
            <a:off x="1351290" y="3755254"/>
            <a:ext cx="7603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mixer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AnimationMixer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clips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播放所有动画</a:t>
            </a:r>
            <a:endParaRPr lang="zh-CN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clips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mixer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clipAction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4FC1FF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LoopOnce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停在最后一帧</a:t>
            </a:r>
            <a:endParaRPr lang="zh-CN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clampWhenFinished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</p:spTree>
    <p:extLst>
      <p:ext uri="{BB962C8B-B14F-4D97-AF65-F5344CB8AC3E}">
        <p14:creationId xmlns:p14="http://schemas.microsoft.com/office/powerpoint/2010/main" val="2637279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获取模型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FD30C18-1A54-C17F-79CD-E1CF64884F6D}"/>
              </a:ext>
            </a:extLst>
          </p:cNvPr>
          <p:cNvSpPr txBox="1"/>
          <p:nvPr/>
        </p:nvSpPr>
        <p:spPr>
          <a:xfrm>
            <a:off x="4661094" y="1676561"/>
            <a:ext cx="263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C000"/>
                </a:solidFill>
              </a:rPr>
              <a:t>www.sketchfab.com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E0E47A-B646-22D9-AC2B-FAFA7A70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00" y="2195725"/>
            <a:ext cx="7667906" cy="41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1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3729977" y="759451"/>
              <a:ext cx="4425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Blender 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视图基本操作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DF0A156-ACA3-673D-EECD-54C1B8988B32}"/>
              </a:ext>
            </a:extLst>
          </p:cNvPr>
          <p:cNvSpPr txBox="1"/>
          <p:nvPr/>
        </p:nvSpPr>
        <p:spPr>
          <a:xfrm>
            <a:off x="1677417" y="1584885"/>
            <a:ext cx="9149735" cy="5078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A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全选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AA 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取消全选（按两次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）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Shift +D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复制物体（右键或者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ESC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取消移动）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Shift+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-apple-system"/>
              </a:rPr>
              <a:t>鼠标中键盘 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移动视角</a:t>
            </a:r>
          </a:p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  <a:latin typeface="-apple-system"/>
              </a:rPr>
              <a:t>鼠标滚轮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推拉视角</a:t>
            </a:r>
          </a:p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  <a:latin typeface="-apple-system"/>
              </a:rPr>
              <a:t>鼠标中键按住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旋转视角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G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grab 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移动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S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scale 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缩放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rotate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旋转</a:t>
            </a:r>
          </a:p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  <a:latin typeface="-apple-system"/>
              </a:rPr>
              <a:t>小键盘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. 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聚焦选中物体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X 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-apple-system"/>
              </a:rPr>
              <a:t>或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Delete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删除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Shift + A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添加模型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TAB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编辑模式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物体模式切换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TAB</a:t>
            </a:r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模式下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1 2 3 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切换 点 线 面 几种选择模式</a:t>
            </a:r>
          </a:p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  <a:latin typeface="-apple-system"/>
              </a:rPr>
              <a:t>环选边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			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Alt+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点击边（编辑模式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--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边模式下）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Ctrl + B 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切角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编辑模式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-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选</a:t>
            </a:r>
            <a:r>
              <a:rPr lang="zh-CN" altLang="en-US" dirty="0">
                <a:solidFill>
                  <a:schemeClr val="bg1"/>
                </a:solidFill>
                <a:latin typeface="-apple-system"/>
              </a:rPr>
              <a:t>中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切角边，滚动鼠标中键可以增减分段数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altLang="zh-CN" b="1" i="0" dirty="0">
                <a:solidFill>
                  <a:schemeClr val="bg1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		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合并（焊接）顶点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-apple-system"/>
              </a:rPr>
              <a:t>/			</a:t>
            </a:r>
            <a:r>
              <a:rPr lang="zh-CN" altLang="en-US" dirty="0">
                <a:solidFill>
                  <a:schemeClr val="bg1"/>
                </a:solidFill>
                <a:latin typeface="-apple-system"/>
              </a:rPr>
              <a:t>独立显示选中物体，恢复显示全部</a:t>
            </a:r>
            <a:endParaRPr lang="zh-CN" alt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664BEA-32C8-3142-2ED4-75ABEB1E3C7A}"/>
              </a:ext>
            </a:extLst>
          </p:cNvPr>
          <p:cNvSpPr txBox="1"/>
          <p:nvPr/>
        </p:nvSpPr>
        <p:spPr>
          <a:xfrm>
            <a:off x="11190708" y="2130045"/>
            <a:ext cx="492443" cy="40613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</a:rPr>
              <a:t>注</a:t>
            </a:r>
            <a:r>
              <a:rPr lang="zh-CN" altLang="en-US" dirty="0">
                <a:solidFill>
                  <a:schemeClr val="bg1"/>
                </a:solidFill>
              </a:rPr>
              <a:t>  快捷键若无效  请切换至英文输入法</a:t>
            </a:r>
          </a:p>
        </p:txBody>
      </p:sp>
    </p:spTree>
    <p:extLst>
      <p:ext uri="{BB962C8B-B14F-4D97-AF65-F5344CB8AC3E}">
        <p14:creationId xmlns:p14="http://schemas.microsoft.com/office/powerpoint/2010/main" val="738963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知识总结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7E319F6-7827-6A41-E970-2C3A37116C18}"/>
              </a:ext>
            </a:extLst>
          </p:cNvPr>
          <p:cNvSpPr txBox="1"/>
          <p:nvPr/>
        </p:nvSpPr>
        <p:spPr>
          <a:xfrm>
            <a:off x="2948681" y="2020300"/>
            <a:ext cx="6474849" cy="3893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92D050"/>
                </a:solidFill>
              </a:rPr>
              <a:t>Web3D</a:t>
            </a:r>
            <a:r>
              <a:rPr lang="zh-CN" altLang="en-US" dirty="0">
                <a:solidFill>
                  <a:srgbClr val="92D050"/>
                </a:solidFill>
              </a:rPr>
              <a:t>的各种开发方式及优缺点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92D050"/>
                </a:solidFill>
              </a:rPr>
              <a:t>Three.js </a:t>
            </a:r>
            <a:r>
              <a:rPr lang="zh-CN" altLang="en-US" dirty="0">
                <a:solidFill>
                  <a:srgbClr val="92D050"/>
                </a:solidFill>
              </a:rPr>
              <a:t>渲染一个旋转立方体需要的了解的知识和相关</a:t>
            </a:r>
            <a:r>
              <a:rPr lang="en-US" altLang="zh-CN" dirty="0">
                <a:solidFill>
                  <a:srgbClr val="92D050"/>
                </a:solidFill>
              </a:rPr>
              <a:t>API</a:t>
            </a:r>
            <a:r>
              <a:rPr lang="zh-CN" altLang="en-US" dirty="0">
                <a:solidFill>
                  <a:srgbClr val="92D050"/>
                </a:solidFill>
              </a:rPr>
              <a:t>；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92D050"/>
                </a:solidFill>
              </a:rPr>
              <a:t>如何获取各种各样的模型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92D050"/>
                </a:solidFill>
              </a:rPr>
              <a:t>blender</a:t>
            </a:r>
            <a:r>
              <a:rPr lang="zh-CN" altLang="en-US" dirty="0">
                <a:solidFill>
                  <a:srgbClr val="92D050"/>
                </a:solidFill>
              </a:rPr>
              <a:t>软件视图基本操作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92D050"/>
                </a:solidFill>
              </a:rPr>
              <a:t>通过</a:t>
            </a:r>
            <a:r>
              <a:rPr lang="en-US" altLang="zh-CN" dirty="0">
                <a:solidFill>
                  <a:srgbClr val="92D050"/>
                </a:solidFill>
              </a:rPr>
              <a:t>Blender</a:t>
            </a:r>
            <a:r>
              <a:rPr lang="zh-CN" altLang="en-US" dirty="0">
                <a:solidFill>
                  <a:srgbClr val="92D050"/>
                </a:solidFill>
              </a:rPr>
              <a:t>进行简单模型调整，备</a:t>
            </a:r>
            <a:r>
              <a:rPr lang="en-US" altLang="zh-CN" dirty="0">
                <a:solidFill>
                  <a:srgbClr val="92D050"/>
                </a:solidFill>
              </a:rPr>
              <a:t>Three.js</a:t>
            </a:r>
            <a:r>
              <a:rPr lang="zh-CN" altLang="en-US" dirty="0">
                <a:solidFill>
                  <a:srgbClr val="92D050"/>
                </a:solidFill>
              </a:rPr>
              <a:t>使用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92D050"/>
                </a:solidFill>
              </a:rPr>
              <a:t>PBR</a:t>
            </a:r>
            <a:r>
              <a:rPr lang="zh-CN" altLang="en-US" dirty="0">
                <a:solidFill>
                  <a:srgbClr val="92D050"/>
                </a:solidFill>
              </a:rPr>
              <a:t>材质光照环境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92D050"/>
                </a:solidFill>
              </a:rPr>
              <a:t>Three.js</a:t>
            </a:r>
            <a:r>
              <a:rPr lang="zh-CN" altLang="en-US" dirty="0">
                <a:solidFill>
                  <a:srgbClr val="92D050"/>
                </a:solidFill>
              </a:rPr>
              <a:t>关键帧动画播放</a:t>
            </a:r>
            <a:r>
              <a:rPr lang="en-US" altLang="zh-CN" dirty="0">
                <a:solidFill>
                  <a:srgbClr val="92D050"/>
                </a:solidFill>
              </a:rPr>
              <a:t>/</a:t>
            </a:r>
            <a:r>
              <a:rPr lang="zh-CN" altLang="en-US" dirty="0">
                <a:solidFill>
                  <a:srgbClr val="92D050"/>
                </a:solidFill>
              </a:rPr>
              <a:t>控制</a:t>
            </a:r>
            <a:endParaRPr lang="en-US" altLang="zh-CN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训练营 大纲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1404437" y="3269474"/>
            <a:ext cx="10202783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Three.js</a:t>
            </a:r>
            <a:r>
              <a:rPr lang="zh-CN" altLang="en-US" dirty="0">
                <a:solidFill>
                  <a:schemeClr val="bg1"/>
                </a:solidFill>
              </a:rPr>
              <a:t>基础</a:t>
            </a:r>
            <a:r>
              <a:rPr lang="en-US" altLang="zh-CN" dirty="0">
                <a:solidFill>
                  <a:schemeClr val="bg1"/>
                </a:solidFill>
              </a:rPr>
              <a:t>API			</a:t>
            </a:r>
            <a:r>
              <a:rPr lang="en-US" altLang="zh-CN" dirty="0">
                <a:solidFill>
                  <a:srgbClr val="92D050"/>
                </a:solidFill>
              </a:rPr>
              <a:t>Three.js</a:t>
            </a:r>
            <a:r>
              <a:rPr lang="zh-CN" altLang="en-US" dirty="0">
                <a:solidFill>
                  <a:srgbClr val="92D050"/>
                </a:solidFill>
              </a:rPr>
              <a:t>能按我想法展示内容了，当家做主感觉真好；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美术工具</a:t>
            </a:r>
            <a:r>
              <a:rPr lang="en-US" altLang="zh-CN" dirty="0">
                <a:solidFill>
                  <a:schemeClr val="bg1"/>
                </a:solidFill>
              </a:rPr>
              <a:t>Show</a:t>
            </a:r>
            <a:r>
              <a:rPr lang="zh-CN" altLang="en-US" dirty="0">
                <a:solidFill>
                  <a:schemeClr val="bg1"/>
                </a:solidFill>
              </a:rPr>
              <a:t>肌肉</a:t>
            </a:r>
            <a:r>
              <a:rPr lang="en-US" altLang="zh-CN" dirty="0">
                <a:solidFill>
                  <a:schemeClr val="bg1"/>
                </a:solidFill>
              </a:rPr>
              <a:t>		</a:t>
            </a:r>
            <a:r>
              <a:rPr lang="zh-CN" altLang="en-US" dirty="0">
                <a:solidFill>
                  <a:srgbClr val="92D050"/>
                </a:solidFill>
              </a:rPr>
              <a:t>天呐，以后能跟</a:t>
            </a:r>
            <a:r>
              <a:rPr lang="en-US" altLang="zh-CN" dirty="0">
                <a:solidFill>
                  <a:srgbClr val="92D050"/>
                </a:solidFill>
              </a:rPr>
              <a:t>3D</a:t>
            </a:r>
            <a:r>
              <a:rPr lang="zh-CN" altLang="en-US" dirty="0">
                <a:solidFill>
                  <a:srgbClr val="92D050"/>
                </a:solidFill>
              </a:rPr>
              <a:t>美术妹子</a:t>
            </a:r>
            <a:r>
              <a:rPr lang="en-US" altLang="zh-CN" dirty="0">
                <a:solidFill>
                  <a:srgbClr val="92D050"/>
                </a:solidFill>
              </a:rPr>
              <a:t>/</a:t>
            </a:r>
            <a:r>
              <a:rPr lang="zh-CN" altLang="en-US" dirty="0">
                <a:solidFill>
                  <a:srgbClr val="92D050"/>
                </a:solidFill>
              </a:rPr>
              <a:t>帅哥搭上话了；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甜甜圈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模型</a:t>
            </a:r>
            <a:r>
              <a:rPr lang="en-US" altLang="zh-CN" dirty="0">
                <a:solidFill>
                  <a:schemeClr val="bg1"/>
                </a:solidFill>
              </a:rPr>
              <a:t>			</a:t>
            </a:r>
            <a:r>
              <a:rPr lang="zh-CN" altLang="en-US" dirty="0">
                <a:solidFill>
                  <a:srgbClr val="92D050"/>
                </a:solidFill>
              </a:rPr>
              <a:t>还不会建模怎么办？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甜甜圈模型调整</a:t>
            </a:r>
            <a:r>
              <a:rPr lang="en-US" altLang="zh-CN" dirty="0">
                <a:solidFill>
                  <a:schemeClr val="bg1"/>
                </a:solidFill>
              </a:rPr>
              <a:t>		</a:t>
            </a:r>
            <a:r>
              <a:rPr lang="zh-CN" altLang="en-US" dirty="0">
                <a:solidFill>
                  <a:srgbClr val="92D050"/>
                </a:solidFill>
              </a:rPr>
              <a:t>为什么要调整，怎么调，再围观一会儿；</a:t>
            </a:r>
            <a:endParaRPr lang="en-US" altLang="zh-CN" dirty="0">
              <a:solidFill>
                <a:srgbClr val="92D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Three.js</a:t>
            </a:r>
            <a:r>
              <a:rPr lang="zh-CN" altLang="en-US" dirty="0">
                <a:solidFill>
                  <a:schemeClr val="bg1"/>
                </a:solidFill>
              </a:rPr>
              <a:t>掉落的甜甜圈案例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rgbClr val="92D050"/>
                </a:solidFill>
              </a:rPr>
              <a:t>也不是那么复杂嘛，有点意思；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693749" y="1972306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三天能学到什么：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425BEA-87E2-49A6-1998-4E81A866FA2F}"/>
              </a:ext>
            </a:extLst>
          </p:cNvPr>
          <p:cNvSpPr txBox="1"/>
          <p:nvPr/>
        </p:nvSpPr>
        <p:spPr>
          <a:xfrm>
            <a:off x="1197107" y="26774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</a:rPr>
              <a:t>第一天：</a:t>
            </a:r>
          </a:p>
        </p:txBody>
      </p:sp>
    </p:spTree>
    <p:extLst>
      <p:ext uri="{BB962C8B-B14F-4D97-AF65-F5344CB8AC3E}">
        <p14:creationId xmlns:p14="http://schemas.microsoft.com/office/powerpoint/2010/main" val="455466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课后任务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FAF845A-0C41-9D59-DBB6-2DF22808E680}"/>
              </a:ext>
            </a:extLst>
          </p:cNvPr>
          <p:cNvSpPr txBox="1"/>
          <p:nvPr/>
        </p:nvSpPr>
        <p:spPr>
          <a:xfrm>
            <a:off x="3118711" y="1979530"/>
            <a:ext cx="6094520" cy="3708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00B0F0"/>
                </a:solidFill>
              </a:rPr>
              <a:t>blender</a:t>
            </a:r>
            <a:r>
              <a:rPr lang="zh-CN" altLang="en-US" dirty="0">
                <a:solidFill>
                  <a:srgbClr val="00B0F0"/>
                </a:solidFill>
              </a:rPr>
              <a:t>软件视图基本操作</a:t>
            </a:r>
            <a:endParaRPr lang="en-US" altLang="zh-CN" dirty="0">
              <a:solidFill>
                <a:srgbClr val="00B0F0"/>
              </a:solidFill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B0F0"/>
                </a:solidFill>
              </a:rPr>
              <a:t>旋转、缩放、平移视图</a:t>
            </a:r>
            <a:endParaRPr lang="en-US" altLang="zh-CN" sz="1600" dirty="0">
              <a:solidFill>
                <a:srgbClr val="00B0F0"/>
              </a:solidFill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B0F0"/>
                </a:solidFill>
              </a:rPr>
              <a:t>旋转、缩放、移动物体</a:t>
            </a:r>
            <a:endParaRPr lang="en-US" altLang="zh-CN" sz="1600" dirty="0">
              <a:solidFill>
                <a:srgbClr val="00B0F0"/>
              </a:solidFill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B0F0"/>
                </a:solidFill>
              </a:rPr>
              <a:t>分离、组合物体、</a:t>
            </a:r>
            <a:r>
              <a:rPr lang="en-US" altLang="zh-CN" sz="1600" dirty="0">
                <a:solidFill>
                  <a:srgbClr val="00B0F0"/>
                </a:solidFill>
              </a:rPr>
              <a:t>N</a:t>
            </a:r>
            <a:r>
              <a:rPr lang="zh-CN" altLang="en-US" sz="1600" dirty="0">
                <a:solidFill>
                  <a:srgbClr val="00B0F0"/>
                </a:solidFill>
              </a:rPr>
              <a:t>菜单相关</a:t>
            </a:r>
            <a:endParaRPr lang="en-US" altLang="zh-CN" sz="1600" dirty="0">
              <a:solidFill>
                <a:srgbClr val="00B0F0"/>
              </a:solidFill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B0F0"/>
                </a:solidFill>
              </a:rPr>
              <a:t>简单物理效果设定，并烘焙到关键帧</a:t>
            </a:r>
            <a:endParaRPr lang="en-US" altLang="zh-CN" sz="1600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00B0F0"/>
                </a:solidFill>
              </a:rPr>
              <a:t>Three.js Editor </a:t>
            </a:r>
            <a:r>
              <a:rPr lang="zh-CN" altLang="en-US" dirty="0">
                <a:solidFill>
                  <a:srgbClr val="00B0F0"/>
                </a:solidFill>
              </a:rPr>
              <a:t>验证导出的</a:t>
            </a:r>
            <a:r>
              <a:rPr lang="en-US" altLang="zh-CN" dirty="0">
                <a:solidFill>
                  <a:srgbClr val="00B0F0"/>
                </a:solidFill>
              </a:rPr>
              <a:t>.</a:t>
            </a:r>
            <a:r>
              <a:rPr lang="en-US" altLang="zh-CN" dirty="0" err="1">
                <a:solidFill>
                  <a:srgbClr val="00B0F0"/>
                </a:solidFill>
              </a:rPr>
              <a:t>glb</a:t>
            </a:r>
            <a:r>
              <a:rPr lang="zh-CN" altLang="en-US" dirty="0">
                <a:solidFill>
                  <a:srgbClr val="00B0F0"/>
                </a:solidFill>
              </a:rPr>
              <a:t>模型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00B0F0"/>
                </a:solidFill>
              </a:rPr>
              <a:t>Three.js</a:t>
            </a:r>
            <a:r>
              <a:rPr lang="zh-CN" altLang="en-US" dirty="0">
                <a:solidFill>
                  <a:srgbClr val="00B0F0"/>
                </a:solidFill>
              </a:rPr>
              <a:t>掉落的甜甜圈案例编写</a:t>
            </a:r>
            <a:endParaRPr lang="en-US" altLang="zh-C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223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第二天预告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F270F0C-7180-28A1-26EF-ECE693E318E4}"/>
              </a:ext>
            </a:extLst>
          </p:cNvPr>
          <p:cNvSpPr txBox="1"/>
          <p:nvPr/>
        </p:nvSpPr>
        <p:spPr>
          <a:xfrm>
            <a:off x="2866040" y="3124940"/>
            <a:ext cx="632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开局一个</a:t>
            </a:r>
            <a:r>
              <a:rPr lang="en-US" altLang="zh-CN" dirty="0">
                <a:solidFill>
                  <a:srgbClr val="00B0F0"/>
                </a:solidFill>
              </a:rPr>
              <a:t>box</a:t>
            </a:r>
            <a:r>
              <a:rPr lang="zh-CN" altLang="en-US" dirty="0">
                <a:solidFill>
                  <a:srgbClr val="00B0F0"/>
                </a:solidFill>
              </a:rPr>
              <a:t>，手撸一个简单场馆模型，供第三天案例使用。</a:t>
            </a:r>
            <a:endParaRPr lang="en-US" altLang="zh-C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80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训练营 大纲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1635347" y="3321099"/>
            <a:ext cx="9078836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Blender</a:t>
            </a:r>
            <a:r>
              <a:rPr lang="zh-CN" altLang="en-US" dirty="0">
                <a:solidFill>
                  <a:schemeClr val="bg1"/>
                </a:solidFill>
              </a:rPr>
              <a:t>软件基础操作教学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全流程演示从展厅图片建立展厅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模型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PBR</a:t>
            </a:r>
            <a:r>
              <a:rPr lang="zh-CN" altLang="en-US" dirty="0">
                <a:solidFill>
                  <a:schemeClr val="bg1"/>
                </a:solidFill>
              </a:rPr>
              <a:t>材质介绍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贴图处理，材质设置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完成完整展厅模型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693749" y="1972306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三天能学到什么：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425BEA-87E2-49A6-1998-4E81A866FA2F}"/>
              </a:ext>
            </a:extLst>
          </p:cNvPr>
          <p:cNvSpPr txBox="1"/>
          <p:nvPr/>
        </p:nvSpPr>
        <p:spPr>
          <a:xfrm>
            <a:off x="1197107" y="26774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</a:rPr>
              <a:t>第二天：</a:t>
            </a:r>
          </a:p>
        </p:txBody>
      </p:sp>
    </p:spTree>
    <p:extLst>
      <p:ext uri="{BB962C8B-B14F-4D97-AF65-F5344CB8AC3E}">
        <p14:creationId xmlns:p14="http://schemas.microsoft.com/office/powerpoint/2010/main" val="312077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训练营 大纲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1626828" y="3195895"/>
            <a:ext cx="9078836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加载展厅模型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角色模型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角色骨骼动作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角色动作合并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角色动作控制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环境照明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自由游览的展厅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693749" y="1972306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三天能学到什么：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425BEA-87E2-49A6-1998-4E81A866FA2F}"/>
              </a:ext>
            </a:extLst>
          </p:cNvPr>
          <p:cNvSpPr txBox="1"/>
          <p:nvPr/>
        </p:nvSpPr>
        <p:spPr>
          <a:xfrm>
            <a:off x="1197107" y="26774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</a:rPr>
              <a:t>第三天：</a:t>
            </a:r>
          </a:p>
        </p:txBody>
      </p:sp>
    </p:spTree>
    <p:extLst>
      <p:ext uri="{BB962C8B-B14F-4D97-AF65-F5344CB8AC3E}">
        <p14:creationId xmlns:p14="http://schemas.microsoft.com/office/powerpoint/2010/main" val="379412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Web3D 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1234144" y="3050056"/>
            <a:ext cx="10202783" cy="240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C000"/>
                </a:solidFill>
              </a:rPr>
              <a:t>第一种：</a:t>
            </a:r>
            <a:r>
              <a:rPr lang="zh-CN" altLang="en-US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	浏览器直接渲染：电脑浏览器、移动端浏览器（包括微信浏览器） 微信小程序；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C000"/>
                </a:solidFill>
              </a:rPr>
              <a:t>第二种：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	服务端渲染（服务端运行，效果好，运营成本高）；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将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画面像素推流到前端浏览器/小程序展示；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1418141" y="2213785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Web</a:t>
            </a:r>
            <a:r>
              <a:rPr lang="zh-CN" altLang="en-US" sz="2400" b="1" dirty="0">
                <a:solidFill>
                  <a:srgbClr val="FFC000"/>
                </a:solidFill>
              </a:rPr>
              <a:t>3D的主要展示方式：</a:t>
            </a:r>
          </a:p>
        </p:txBody>
      </p:sp>
    </p:spTree>
    <p:extLst>
      <p:ext uri="{BB962C8B-B14F-4D97-AF65-F5344CB8AC3E}">
        <p14:creationId xmlns:p14="http://schemas.microsoft.com/office/powerpoint/2010/main" val="356695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Web3D 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1432736" y="2107254"/>
            <a:ext cx="931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数字孪生：三维实景模型 </a:t>
            </a:r>
            <a:r>
              <a:rPr lang="en-US" altLang="zh-CN" dirty="0">
                <a:solidFill>
                  <a:schemeClr val="bg1"/>
                </a:solidFill>
              </a:rPr>
              <a:t>+ </a:t>
            </a:r>
            <a:r>
              <a:rPr lang="zh-CN" altLang="en-US" dirty="0">
                <a:solidFill>
                  <a:schemeClr val="bg1"/>
                </a:solidFill>
              </a:rPr>
              <a:t>多系统监控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告警数据，实现远程监管（监控、管理）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840804" y="1623797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3D</a:t>
            </a:r>
            <a:r>
              <a:rPr lang="zh-CN" altLang="en-US" sz="2400" b="1" dirty="0">
                <a:solidFill>
                  <a:srgbClr val="FFC000"/>
                </a:solidFill>
              </a:rPr>
              <a:t>近几年流行的相关概念：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8D6A41-EED5-73C2-789D-F883964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33" y="2546747"/>
            <a:ext cx="7149483" cy="40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7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Web3D 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840804" y="2174876"/>
            <a:ext cx="931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VR</a:t>
            </a:r>
            <a:r>
              <a:rPr lang="zh-CN" altLang="en-US" dirty="0">
                <a:solidFill>
                  <a:schemeClr val="bg1"/>
                </a:solidFill>
              </a:rPr>
              <a:t>：把人装进虚拟环境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840804" y="169781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3D</a:t>
            </a:r>
            <a:r>
              <a:rPr lang="zh-CN" altLang="en-US" sz="2400" b="1" dirty="0">
                <a:solidFill>
                  <a:srgbClr val="FFC000"/>
                </a:solidFill>
              </a:rPr>
              <a:t>近几年流行的相关概念：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1D423C-3CC9-B133-7D44-6BB13413D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59" y="1143691"/>
            <a:ext cx="7992041" cy="571430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9715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577CEAD7-F14E-48A4-A660-8468F700BDB7}"/>
              </a:ext>
            </a:extLst>
          </p:cNvPr>
          <p:cNvGrpSpPr/>
          <p:nvPr/>
        </p:nvGrpSpPr>
        <p:grpSpPr>
          <a:xfrm>
            <a:off x="447768" y="395184"/>
            <a:ext cx="10989159" cy="1062421"/>
            <a:chOff x="391260" y="395423"/>
            <a:chExt cx="10989159" cy="1062421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82C57C7-B520-4928-92DA-51591D975D5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60" y="1045633"/>
              <a:ext cx="2974204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0258EBA-E5D7-4D02-9D5F-76A1D9FDF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95963" y="1190994"/>
              <a:ext cx="2684456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D39CC0E-FC4E-4645-A46D-22F820FDAA8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0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09003A-49E5-44B6-AFA8-BE1624561E80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07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719C2EB-5E9A-4D39-9BAC-49999515A99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92" y="1195243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5F489C7-3B72-473D-8C7C-6A44D24427D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63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D3C54E4-95FB-41AB-B26A-60EE05AD82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8108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22DB31-434F-443C-A985-12B78E69BCD2}"/>
                </a:ext>
              </a:extLst>
            </p:cNvPr>
            <p:cNvCxnSpPr>
              <a:cxnSpLocks/>
            </p:cNvCxnSpPr>
            <p:nvPr/>
          </p:nvCxnSpPr>
          <p:spPr>
            <a:xfrm>
              <a:off x="255685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093F2B-9121-473E-BE4C-DCD9BA4E9C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0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D9D19AF-1064-41FB-8DD7-A19AB5B56996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2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E6506DC-F3CD-4089-9573-FA884B80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3828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D87F5870-80AF-474A-9B29-AB3CCDB089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03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312E9D8-6D64-4E60-9CD2-9D2CFC18D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91679" y="1190994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61">
              <a:extLst>
                <a:ext uri="{FF2B5EF4-FFF2-40B4-BE49-F238E27FC236}">
                  <a16:creationId xmlns:a16="http://schemas.microsoft.com/office/drawing/2014/main" id="{A83AB787-AB6B-4189-8570-14874A0238F3}"/>
                </a:ext>
              </a:extLst>
            </p:cNvPr>
            <p:cNvSpPr/>
            <p:nvPr/>
          </p:nvSpPr>
          <p:spPr>
            <a:xfrm>
              <a:off x="3600132" y="1324164"/>
              <a:ext cx="462849" cy="133680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629 w 388793"/>
                <a:gd name="connsiteY3" fmla="*/ 88324 h 88362"/>
                <a:gd name="connsiteX4" fmla="*/ 0 w 388793"/>
                <a:gd name="connsiteY4" fmla="*/ 0 h 88362"/>
                <a:gd name="connsiteX0" fmla="*/ 0 w 388793"/>
                <a:gd name="connsiteY0" fmla="*/ 0 h 88549"/>
                <a:gd name="connsiteX1" fmla="*/ 266700 w 388793"/>
                <a:gd name="connsiteY1" fmla="*/ 0 h 88549"/>
                <a:gd name="connsiteX2" fmla="*/ 388793 w 388793"/>
                <a:gd name="connsiteY2" fmla="*/ 88362 h 88549"/>
                <a:gd name="connsiteX3" fmla="*/ 115489 w 388793"/>
                <a:gd name="connsiteY3" fmla="*/ 88549 h 88549"/>
                <a:gd name="connsiteX4" fmla="*/ 0 w 388793"/>
                <a:gd name="connsiteY4" fmla="*/ 0 h 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93" h="88549">
                  <a:moveTo>
                    <a:pt x="0" y="0"/>
                  </a:moveTo>
                  <a:lnTo>
                    <a:pt x="266700" y="0"/>
                  </a:lnTo>
                  <a:lnTo>
                    <a:pt x="388793" y="88362"/>
                  </a:lnTo>
                  <a:lnTo>
                    <a:pt x="115489" y="88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DFFCC-7140-41FC-BEC3-C7498CB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648" y="1453227"/>
              <a:ext cx="4099958" cy="0"/>
            </a:xfrm>
            <a:prstGeom prst="line">
              <a:avLst/>
            </a:prstGeom>
            <a:ln w="9525"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24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4180FED-376F-40B3-AEAE-EFEF92408E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89" y="1414567"/>
              <a:ext cx="81286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61">
              <a:extLst>
                <a:ext uri="{FF2B5EF4-FFF2-40B4-BE49-F238E27FC236}">
                  <a16:creationId xmlns:a16="http://schemas.microsoft.com/office/drawing/2014/main" id="{219372C1-1C86-4407-AF65-75167E3443CD}"/>
                </a:ext>
              </a:extLst>
            </p:cNvPr>
            <p:cNvSpPr/>
            <p:nvPr/>
          </p:nvSpPr>
          <p:spPr>
            <a:xfrm>
              <a:off x="3979945" y="1331580"/>
              <a:ext cx="144863" cy="86102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25" h="92736">
                  <a:moveTo>
                    <a:pt x="0" y="79"/>
                  </a:moveTo>
                  <a:lnTo>
                    <a:pt x="70549" y="0"/>
                  </a:lnTo>
                  <a:lnTo>
                    <a:pt x="193725" y="92562"/>
                  </a:lnTo>
                  <a:lnTo>
                    <a:pt x="113370" y="92736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61">
              <a:extLst>
                <a:ext uri="{FF2B5EF4-FFF2-40B4-BE49-F238E27FC236}">
                  <a16:creationId xmlns:a16="http://schemas.microsoft.com/office/drawing/2014/main" id="{ADE8ADD1-2AFB-4F57-8D01-D756EB05C896}"/>
                </a:ext>
              </a:extLst>
            </p:cNvPr>
            <p:cNvSpPr/>
            <p:nvPr/>
          </p:nvSpPr>
          <p:spPr>
            <a:xfrm flipH="1">
              <a:off x="8257633" y="395423"/>
              <a:ext cx="279580" cy="202817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2057 h 73694"/>
                <a:gd name="connsiteX1" fmla="*/ 81416 w 167631"/>
                <a:gd name="connsiteY1" fmla="*/ 0 h 73694"/>
                <a:gd name="connsiteX2" fmla="*/ 167631 w 167631"/>
                <a:gd name="connsiteY2" fmla="*/ 73520 h 73694"/>
                <a:gd name="connsiteX3" fmla="*/ 87276 w 167631"/>
                <a:gd name="connsiteY3" fmla="*/ 73694 h 73694"/>
                <a:gd name="connsiteX4" fmla="*/ 0 w 167631"/>
                <a:gd name="connsiteY4" fmla="*/ 2057 h 7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1" h="73694">
                  <a:moveTo>
                    <a:pt x="0" y="2057"/>
                  </a:moveTo>
                  <a:lnTo>
                    <a:pt x="81416" y="0"/>
                  </a:lnTo>
                  <a:lnTo>
                    <a:pt x="167631" y="73520"/>
                  </a:lnTo>
                  <a:lnTo>
                    <a:pt x="87276" y="73694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61">
              <a:extLst>
                <a:ext uri="{FF2B5EF4-FFF2-40B4-BE49-F238E27FC236}">
                  <a16:creationId xmlns:a16="http://schemas.microsoft.com/office/drawing/2014/main" id="{9BE8BCEE-B905-43F5-AC2C-5DDCE368EBCC}"/>
                </a:ext>
              </a:extLst>
            </p:cNvPr>
            <p:cNvSpPr/>
            <p:nvPr/>
          </p:nvSpPr>
          <p:spPr>
            <a:xfrm flipH="1">
              <a:off x="8082606" y="401084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61">
              <a:extLst>
                <a:ext uri="{FF2B5EF4-FFF2-40B4-BE49-F238E27FC236}">
                  <a16:creationId xmlns:a16="http://schemas.microsoft.com/office/drawing/2014/main" id="{ED4BF864-871F-4441-AFBB-0444AF1DB23F}"/>
                </a:ext>
              </a:extLst>
            </p:cNvPr>
            <p:cNvSpPr/>
            <p:nvPr/>
          </p:nvSpPr>
          <p:spPr>
            <a:xfrm flipH="1">
              <a:off x="7895173" y="397061"/>
              <a:ext cx="251234" cy="148216"/>
            </a:xfrm>
            <a:custGeom>
              <a:avLst/>
              <a:gdLst>
                <a:gd name="connsiteX0" fmla="*/ 0 w 266700"/>
                <a:gd name="connsiteY0" fmla="*/ 0 h 122538"/>
                <a:gd name="connsiteX1" fmla="*/ 266700 w 266700"/>
                <a:gd name="connsiteY1" fmla="*/ 0 h 122538"/>
                <a:gd name="connsiteX2" fmla="*/ 266700 w 266700"/>
                <a:gd name="connsiteY2" fmla="*/ 122538 h 122538"/>
                <a:gd name="connsiteX3" fmla="*/ 0 w 266700"/>
                <a:gd name="connsiteY3" fmla="*/ 122538 h 122538"/>
                <a:gd name="connsiteX4" fmla="*/ 0 w 266700"/>
                <a:gd name="connsiteY4" fmla="*/ 0 h 122538"/>
                <a:gd name="connsiteX0" fmla="*/ 0 w 339725"/>
                <a:gd name="connsiteY0" fmla="*/ 0 h 124126"/>
                <a:gd name="connsiteX1" fmla="*/ 266700 w 339725"/>
                <a:gd name="connsiteY1" fmla="*/ 0 h 124126"/>
                <a:gd name="connsiteX2" fmla="*/ 339725 w 339725"/>
                <a:gd name="connsiteY2" fmla="*/ 124126 h 124126"/>
                <a:gd name="connsiteX3" fmla="*/ 0 w 339725"/>
                <a:gd name="connsiteY3" fmla="*/ 122538 h 124126"/>
                <a:gd name="connsiteX4" fmla="*/ 0 w 339725"/>
                <a:gd name="connsiteY4" fmla="*/ 0 h 124126"/>
                <a:gd name="connsiteX0" fmla="*/ 0 w 339725"/>
                <a:gd name="connsiteY0" fmla="*/ 0 h 125713"/>
                <a:gd name="connsiteX1" fmla="*/ 266700 w 339725"/>
                <a:gd name="connsiteY1" fmla="*/ 0 h 125713"/>
                <a:gd name="connsiteX2" fmla="*/ 339725 w 339725"/>
                <a:gd name="connsiteY2" fmla="*/ 124126 h 125713"/>
                <a:gd name="connsiteX3" fmla="*/ 93663 w 339725"/>
                <a:gd name="connsiteY3" fmla="*/ 125713 h 125713"/>
                <a:gd name="connsiteX4" fmla="*/ 0 w 339725"/>
                <a:gd name="connsiteY4" fmla="*/ 0 h 125713"/>
                <a:gd name="connsiteX0" fmla="*/ 0 w 339725"/>
                <a:gd name="connsiteY0" fmla="*/ 0 h 127548"/>
                <a:gd name="connsiteX1" fmla="*/ 266700 w 339725"/>
                <a:gd name="connsiteY1" fmla="*/ 0 h 127548"/>
                <a:gd name="connsiteX2" fmla="*/ 339725 w 339725"/>
                <a:gd name="connsiteY2" fmla="*/ 124126 h 127548"/>
                <a:gd name="connsiteX3" fmla="*/ 79376 w 339725"/>
                <a:gd name="connsiteY3" fmla="*/ 127548 h 127548"/>
                <a:gd name="connsiteX4" fmla="*/ 0 w 339725"/>
                <a:gd name="connsiteY4" fmla="*/ 0 h 127548"/>
                <a:gd name="connsiteX0" fmla="*/ 0 w 337865"/>
                <a:gd name="connsiteY0" fmla="*/ 0 h 131462"/>
                <a:gd name="connsiteX1" fmla="*/ 266700 w 337865"/>
                <a:gd name="connsiteY1" fmla="*/ 0 h 131462"/>
                <a:gd name="connsiteX2" fmla="*/ 337865 w 337865"/>
                <a:gd name="connsiteY2" fmla="*/ 131462 h 131462"/>
                <a:gd name="connsiteX3" fmla="*/ 79376 w 337865"/>
                <a:gd name="connsiteY3" fmla="*/ 127548 h 131462"/>
                <a:gd name="connsiteX4" fmla="*/ 0 w 337865"/>
                <a:gd name="connsiteY4" fmla="*/ 0 h 131462"/>
                <a:gd name="connsiteX0" fmla="*/ 0 w 334145"/>
                <a:gd name="connsiteY0" fmla="*/ 0 h 131462"/>
                <a:gd name="connsiteX1" fmla="*/ 266700 w 334145"/>
                <a:gd name="connsiteY1" fmla="*/ 0 h 131462"/>
                <a:gd name="connsiteX2" fmla="*/ 334145 w 334145"/>
                <a:gd name="connsiteY2" fmla="*/ 131462 h 131462"/>
                <a:gd name="connsiteX3" fmla="*/ 79376 w 334145"/>
                <a:gd name="connsiteY3" fmla="*/ 127548 h 131462"/>
                <a:gd name="connsiteX4" fmla="*/ 0 w 334145"/>
                <a:gd name="connsiteY4" fmla="*/ 0 h 131462"/>
                <a:gd name="connsiteX0" fmla="*/ 0 w 343443"/>
                <a:gd name="connsiteY0" fmla="*/ 0 h 129629"/>
                <a:gd name="connsiteX1" fmla="*/ 266700 w 343443"/>
                <a:gd name="connsiteY1" fmla="*/ 0 h 129629"/>
                <a:gd name="connsiteX2" fmla="*/ 343443 w 343443"/>
                <a:gd name="connsiteY2" fmla="*/ 129629 h 129629"/>
                <a:gd name="connsiteX3" fmla="*/ 79376 w 343443"/>
                <a:gd name="connsiteY3" fmla="*/ 127548 h 129629"/>
                <a:gd name="connsiteX4" fmla="*/ 0 w 343443"/>
                <a:gd name="connsiteY4" fmla="*/ 0 h 129629"/>
                <a:gd name="connsiteX0" fmla="*/ 0 w 345768"/>
                <a:gd name="connsiteY0" fmla="*/ 0 h 131464"/>
                <a:gd name="connsiteX1" fmla="*/ 266700 w 345768"/>
                <a:gd name="connsiteY1" fmla="*/ 0 h 131464"/>
                <a:gd name="connsiteX2" fmla="*/ 345768 w 345768"/>
                <a:gd name="connsiteY2" fmla="*/ 131464 h 131464"/>
                <a:gd name="connsiteX3" fmla="*/ 79376 w 345768"/>
                <a:gd name="connsiteY3" fmla="*/ 127548 h 131464"/>
                <a:gd name="connsiteX4" fmla="*/ 0 w 345768"/>
                <a:gd name="connsiteY4" fmla="*/ 0 h 131464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79376 w 356233"/>
                <a:gd name="connsiteY3" fmla="*/ 127548 h 128712"/>
                <a:gd name="connsiteX4" fmla="*/ 0 w 356233"/>
                <a:gd name="connsiteY4" fmla="*/ 0 h 128712"/>
                <a:gd name="connsiteX0" fmla="*/ 0 w 356233"/>
                <a:gd name="connsiteY0" fmla="*/ 0 h 128712"/>
                <a:gd name="connsiteX1" fmla="*/ 266700 w 356233"/>
                <a:gd name="connsiteY1" fmla="*/ 0 h 128712"/>
                <a:gd name="connsiteX2" fmla="*/ 356233 w 356233"/>
                <a:gd name="connsiteY2" fmla="*/ 128712 h 128712"/>
                <a:gd name="connsiteX3" fmla="*/ 130543 w 356233"/>
                <a:gd name="connsiteY3" fmla="*/ 125713 h 128712"/>
                <a:gd name="connsiteX4" fmla="*/ 0 w 356233"/>
                <a:gd name="connsiteY4" fmla="*/ 0 h 128712"/>
                <a:gd name="connsiteX0" fmla="*/ 0 w 407400"/>
                <a:gd name="connsiteY0" fmla="*/ 0 h 132380"/>
                <a:gd name="connsiteX1" fmla="*/ 266700 w 407400"/>
                <a:gd name="connsiteY1" fmla="*/ 0 h 132380"/>
                <a:gd name="connsiteX2" fmla="*/ 407400 w 407400"/>
                <a:gd name="connsiteY2" fmla="*/ 132380 h 132380"/>
                <a:gd name="connsiteX3" fmla="*/ 130543 w 407400"/>
                <a:gd name="connsiteY3" fmla="*/ 125713 h 132380"/>
                <a:gd name="connsiteX4" fmla="*/ 0 w 407400"/>
                <a:gd name="connsiteY4" fmla="*/ 0 h 132380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30543 w 409725"/>
                <a:gd name="connsiteY3" fmla="*/ 125713 h 126877"/>
                <a:gd name="connsiteX4" fmla="*/ 0 w 409725"/>
                <a:gd name="connsiteY4" fmla="*/ 0 h 126877"/>
                <a:gd name="connsiteX0" fmla="*/ 0 w 409725"/>
                <a:gd name="connsiteY0" fmla="*/ 0 h 131215"/>
                <a:gd name="connsiteX1" fmla="*/ 266700 w 409725"/>
                <a:gd name="connsiteY1" fmla="*/ 0 h 131215"/>
                <a:gd name="connsiteX2" fmla="*/ 409725 w 409725"/>
                <a:gd name="connsiteY2" fmla="*/ 126877 h 131215"/>
                <a:gd name="connsiteX3" fmla="*/ 130543 w 409725"/>
                <a:gd name="connsiteY3" fmla="*/ 131215 h 131215"/>
                <a:gd name="connsiteX4" fmla="*/ 0 w 409725"/>
                <a:gd name="connsiteY4" fmla="*/ 0 h 131215"/>
                <a:gd name="connsiteX0" fmla="*/ 0 w 409725"/>
                <a:gd name="connsiteY0" fmla="*/ 0 h 126877"/>
                <a:gd name="connsiteX1" fmla="*/ 266700 w 409725"/>
                <a:gd name="connsiteY1" fmla="*/ 0 h 126877"/>
                <a:gd name="connsiteX2" fmla="*/ 409725 w 409725"/>
                <a:gd name="connsiteY2" fmla="*/ 126877 h 126877"/>
                <a:gd name="connsiteX3" fmla="*/ 111937 w 409725"/>
                <a:gd name="connsiteY3" fmla="*/ 87199 h 126877"/>
                <a:gd name="connsiteX4" fmla="*/ 0 w 409725"/>
                <a:gd name="connsiteY4" fmla="*/ 0 h 126877"/>
                <a:gd name="connsiteX0" fmla="*/ 0 w 351580"/>
                <a:gd name="connsiteY0" fmla="*/ 0 h 88362"/>
                <a:gd name="connsiteX1" fmla="*/ 266700 w 351580"/>
                <a:gd name="connsiteY1" fmla="*/ 0 h 88362"/>
                <a:gd name="connsiteX2" fmla="*/ 351580 w 351580"/>
                <a:gd name="connsiteY2" fmla="*/ 88362 h 88362"/>
                <a:gd name="connsiteX3" fmla="*/ 111937 w 351580"/>
                <a:gd name="connsiteY3" fmla="*/ 87199 h 88362"/>
                <a:gd name="connsiteX4" fmla="*/ 0 w 351580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1937 w 374838"/>
                <a:gd name="connsiteY3" fmla="*/ 87199 h 88362"/>
                <a:gd name="connsiteX4" fmla="*/ 0 w 374838"/>
                <a:gd name="connsiteY4" fmla="*/ 0 h 88362"/>
                <a:gd name="connsiteX0" fmla="*/ 0 w 374838"/>
                <a:gd name="connsiteY0" fmla="*/ 0 h 88362"/>
                <a:gd name="connsiteX1" fmla="*/ 266700 w 374838"/>
                <a:gd name="connsiteY1" fmla="*/ 0 h 88362"/>
                <a:gd name="connsiteX2" fmla="*/ 374838 w 374838"/>
                <a:gd name="connsiteY2" fmla="*/ 88362 h 88362"/>
                <a:gd name="connsiteX3" fmla="*/ 118914 w 374838"/>
                <a:gd name="connsiteY3" fmla="*/ 87199 h 88362"/>
                <a:gd name="connsiteX4" fmla="*/ 0 w 374838"/>
                <a:gd name="connsiteY4" fmla="*/ 0 h 88362"/>
                <a:gd name="connsiteX0" fmla="*/ 0 w 388793"/>
                <a:gd name="connsiteY0" fmla="*/ 0 h 88362"/>
                <a:gd name="connsiteX1" fmla="*/ 266700 w 388793"/>
                <a:gd name="connsiteY1" fmla="*/ 0 h 88362"/>
                <a:gd name="connsiteX2" fmla="*/ 388793 w 388793"/>
                <a:gd name="connsiteY2" fmla="*/ 88362 h 88362"/>
                <a:gd name="connsiteX3" fmla="*/ 118914 w 388793"/>
                <a:gd name="connsiteY3" fmla="*/ 87199 h 88362"/>
                <a:gd name="connsiteX4" fmla="*/ 0 w 388793"/>
                <a:gd name="connsiteY4" fmla="*/ 0 h 88362"/>
                <a:gd name="connsiteX0" fmla="*/ 0 w 266700"/>
                <a:gd name="connsiteY0" fmla="*/ 0 h 88362"/>
                <a:gd name="connsiteX1" fmla="*/ 266700 w 266700"/>
                <a:gd name="connsiteY1" fmla="*/ 0 h 88362"/>
                <a:gd name="connsiteX2" fmla="*/ 221337 w 266700"/>
                <a:gd name="connsiteY2" fmla="*/ 88362 h 88362"/>
                <a:gd name="connsiteX3" fmla="*/ 118914 w 266700"/>
                <a:gd name="connsiteY3" fmla="*/ 87199 h 88362"/>
                <a:gd name="connsiteX4" fmla="*/ 0 w 266700"/>
                <a:gd name="connsiteY4" fmla="*/ 0 h 88362"/>
                <a:gd name="connsiteX0" fmla="*/ 0 w 221338"/>
                <a:gd name="connsiteY0" fmla="*/ 2752 h 91114"/>
                <a:gd name="connsiteX1" fmla="*/ 71335 w 221338"/>
                <a:gd name="connsiteY1" fmla="*/ 0 h 91114"/>
                <a:gd name="connsiteX2" fmla="*/ 221337 w 221338"/>
                <a:gd name="connsiteY2" fmla="*/ 91114 h 91114"/>
                <a:gd name="connsiteX3" fmla="*/ 118914 w 221338"/>
                <a:gd name="connsiteY3" fmla="*/ 89951 h 91114"/>
                <a:gd name="connsiteX4" fmla="*/ 0 w 221338"/>
                <a:gd name="connsiteY4" fmla="*/ 2752 h 91114"/>
                <a:gd name="connsiteX0" fmla="*/ 0 w 196917"/>
                <a:gd name="connsiteY0" fmla="*/ 2752 h 91114"/>
                <a:gd name="connsiteX1" fmla="*/ 71335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96917"/>
                <a:gd name="connsiteY0" fmla="*/ 2752 h 91114"/>
                <a:gd name="connsiteX1" fmla="*/ 89011 w 196917"/>
                <a:gd name="connsiteY1" fmla="*/ 0 h 91114"/>
                <a:gd name="connsiteX2" fmla="*/ 196917 w 196917"/>
                <a:gd name="connsiteY2" fmla="*/ 91114 h 91114"/>
                <a:gd name="connsiteX3" fmla="*/ 118914 w 196917"/>
                <a:gd name="connsiteY3" fmla="*/ 89951 h 91114"/>
                <a:gd name="connsiteX4" fmla="*/ 0 w 196917"/>
                <a:gd name="connsiteY4" fmla="*/ 2752 h 91114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0373 h 91536"/>
                <a:gd name="connsiteX4" fmla="*/ 0 w 172855"/>
                <a:gd name="connsiteY4" fmla="*/ 0 h 91536"/>
                <a:gd name="connsiteX0" fmla="*/ 0 w 172855"/>
                <a:gd name="connsiteY0" fmla="*/ 0 h 91877"/>
                <a:gd name="connsiteX1" fmla="*/ 64949 w 172855"/>
                <a:gd name="connsiteY1" fmla="*/ 422 h 91877"/>
                <a:gd name="connsiteX2" fmla="*/ 172855 w 172855"/>
                <a:gd name="connsiteY2" fmla="*/ 91536 h 91877"/>
                <a:gd name="connsiteX3" fmla="*/ 94852 w 172855"/>
                <a:gd name="connsiteY3" fmla="*/ 91877 h 91877"/>
                <a:gd name="connsiteX4" fmla="*/ 0 w 172855"/>
                <a:gd name="connsiteY4" fmla="*/ 0 h 91877"/>
                <a:gd name="connsiteX0" fmla="*/ 0 w 172855"/>
                <a:gd name="connsiteY0" fmla="*/ 0 h 91536"/>
                <a:gd name="connsiteX1" fmla="*/ 64949 w 172855"/>
                <a:gd name="connsiteY1" fmla="*/ 422 h 91536"/>
                <a:gd name="connsiteX2" fmla="*/ 172855 w 172855"/>
                <a:gd name="connsiteY2" fmla="*/ 91536 h 91536"/>
                <a:gd name="connsiteX3" fmla="*/ 94852 w 172855"/>
                <a:gd name="connsiteY3" fmla="*/ 91209 h 91536"/>
                <a:gd name="connsiteX4" fmla="*/ 0 w 172855"/>
                <a:gd name="connsiteY4" fmla="*/ 0 h 91536"/>
                <a:gd name="connsiteX0" fmla="*/ 0 w 172855"/>
                <a:gd name="connsiteY0" fmla="*/ 0 h 91710"/>
                <a:gd name="connsiteX1" fmla="*/ 64949 w 172855"/>
                <a:gd name="connsiteY1" fmla="*/ 422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413 h 92123"/>
                <a:gd name="connsiteX1" fmla="*/ 70964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1081 h 92791"/>
                <a:gd name="connsiteX1" fmla="*/ 70549 w 172855"/>
                <a:gd name="connsiteY1" fmla="*/ 0 h 92791"/>
                <a:gd name="connsiteX2" fmla="*/ 172855 w 172855"/>
                <a:gd name="connsiteY2" fmla="*/ 92617 h 92791"/>
                <a:gd name="connsiteX3" fmla="*/ 94852 w 172855"/>
                <a:gd name="connsiteY3" fmla="*/ 92791 h 92791"/>
                <a:gd name="connsiteX4" fmla="*/ 0 w 172855"/>
                <a:gd name="connsiteY4" fmla="*/ 1081 h 92791"/>
                <a:gd name="connsiteX0" fmla="*/ 0 w 172855"/>
                <a:gd name="connsiteY0" fmla="*/ 413 h 92123"/>
                <a:gd name="connsiteX1" fmla="*/ 70549 w 172855"/>
                <a:gd name="connsiteY1" fmla="*/ 0 h 92123"/>
                <a:gd name="connsiteX2" fmla="*/ 172855 w 172855"/>
                <a:gd name="connsiteY2" fmla="*/ 91949 h 92123"/>
                <a:gd name="connsiteX3" fmla="*/ 94852 w 172855"/>
                <a:gd name="connsiteY3" fmla="*/ 92123 h 92123"/>
                <a:gd name="connsiteX4" fmla="*/ 0 w 172855"/>
                <a:gd name="connsiteY4" fmla="*/ 413 h 92123"/>
                <a:gd name="connsiteX0" fmla="*/ 0 w 172855"/>
                <a:gd name="connsiteY0" fmla="*/ 0 h 91710"/>
                <a:gd name="connsiteX1" fmla="*/ 70549 w 172855"/>
                <a:gd name="connsiteY1" fmla="*/ 589 h 91710"/>
                <a:gd name="connsiteX2" fmla="*/ 172855 w 172855"/>
                <a:gd name="connsiteY2" fmla="*/ 91536 h 91710"/>
                <a:gd name="connsiteX3" fmla="*/ 94852 w 172855"/>
                <a:gd name="connsiteY3" fmla="*/ 91710 h 91710"/>
                <a:gd name="connsiteX4" fmla="*/ 0 w 172855"/>
                <a:gd name="connsiteY4" fmla="*/ 0 h 91710"/>
                <a:gd name="connsiteX0" fmla="*/ 0 w 172855"/>
                <a:gd name="connsiteY0" fmla="*/ 79 h 91789"/>
                <a:gd name="connsiteX1" fmla="*/ 70549 w 172855"/>
                <a:gd name="connsiteY1" fmla="*/ 0 h 91789"/>
                <a:gd name="connsiteX2" fmla="*/ 172855 w 172855"/>
                <a:gd name="connsiteY2" fmla="*/ 91615 h 91789"/>
                <a:gd name="connsiteX3" fmla="*/ 94852 w 172855"/>
                <a:gd name="connsiteY3" fmla="*/ 91789 h 91789"/>
                <a:gd name="connsiteX4" fmla="*/ 0 w 172855"/>
                <a:gd name="connsiteY4" fmla="*/ 79 h 91789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94852 w 193725"/>
                <a:gd name="connsiteY3" fmla="*/ 91789 h 92562"/>
                <a:gd name="connsiteX4" fmla="*/ 0 w 193725"/>
                <a:gd name="connsiteY4" fmla="*/ 79 h 92562"/>
                <a:gd name="connsiteX0" fmla="*/ 0 w 193725"/>
                <a:gd name="connsiteY0" fmla="*/ 79 h 92562"/>
                <a:gd name="connsiteX1" fmla="*/ 70549 w 193725"/>
                <a:gd name="connsiteY1" fmla="*/ 0 h 92562"/>
                <a:gd name="connsiteX2" fmla="*/ 193725 w 193725"/>
                <a:gd name="connsiteY2" fmla="*/ 92562 h 92562"/>
                <a:gd name="connsiteX3" fmla="*/ 110431 w 193725"/>
                <a:gd name="connsiteY3" fmla="*/ 92026 h 92562"/>
                <a:gd name="connsiteX4" fmla="*/ 0 w 193725"/>
                <a:gd name="connsiteY4" fmla="*/ 79 h 92562"/>
                <a:gd name="connsiteX0" fmla="*/ 0 w 193725"/>
                <a:gd name="connsiteY0" fmla="*/ 79 h 92736"/>
                <a:gd name="connsiteX1" fmla="*/ 70549 w 193725"/>
                <a:gd name="connsiteY1" fmla="*/ 0 h 92736"/>
                <a:gd name="connsiteX2" fmla="*/ 193725 w 193725"/>
                <a:gd name="connsiteY2" fmla="*/ 92562 h 92736"/>
                <a:gd name="connsiteX3" fmla="*/ 113370 w 193725"/>
                <a:gd name="connsiteY3" fmla="*/ 92736 h 92736"/>
                <a:gd name="connsiteX4" fmla="*/ 0 w 193725"/>
                <a:gd name="connsiteY4" fmla="*/ 79 h 92736"/>
                <a:gd name="connsiteX0" fmla="*/ 0 w 193725"/>
                <a:gd name="connsiteY0" fmla="*/ 0 h 92657"/>
                <a:gd name="connsiteX1" fmla="*/ 98552 w 193725"/>
                <a:gd name="connsiteY1" fmla="*/ 21134 h 92657"/>
                <a:gd name="connsiteX2" fmla="*/ 193725 w 193725"/>
                <a:gd name="connsiteY2" fmla="*/ 92483 h 92657"/>
                <a:gd name="connsiteX3" fmla="*/ 113370 w 193725"/>
                <a:gd name="connsiteY3" fmla="*/ 92657 h 92657"/>
                <a:gd name="connsiteX4" fmla="*/ 0 w 193725"/>
                <a:gd name="connsiteY4" fmla="*/ 0 h 92657"/>
                <a:gd name="connsiteX0" fmla="*/ 0 w 165722"/>
                <a:gd name="connsiteY0" fmla="*/ 657 h 71523"/>
                <a:gd name="connsiteX1" fmla="*/ 70549 w 165722"/>
                <a:gd name="connsiteY1" fmla="*/ 0 h 71523"/>
                <a:gd name="connsiteX2" fmla="*/ 165722 w 165722"/>
                <a:gd name="connsiteY2" fmla="*/ 71349 h 71523"/>
                <a:gd name="connsiteX3" fmla="*/ 85367 w 165722"/>
                <a:gd name="connsiteY3" fmla="*/ 71523 h 71523"/>
                <a:gd name="connsiteX4" fmla="*/ 0 w 165722"/>
                <a:gd name="connsiteY4" fmla="*/ 657 h 71523"/>
                <a:gd name="connsiteX0" fmla="*/ 0 w 167631"/>
                <a:gd name="connsiteY0" fmla="*/ 0 h 71637"/>
                <a:gd name="connsiteX1" fmla="*/ 72458 w 167631"/>
                <a:gd name="connsiteY1" fmla="*/ 114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67631"/>
                <a:gd name="connsiteY0" fmla="*/ 0 h 71637"/>
                <a:gd name="connsiteX1" fmla="*/ 101507 w 167631"/>
                <a:gd name="connsiteY1" fmla="*/ 21630 h 71637"/>
                <a:gd name="connsiteX2" fmla="*/ 167631 w 167631"/>
                <a:gd name="connsiteY2" fmla="*/ 71463 h 71637"/>
                <a:gd name="connsiteX3" fmla="*/ 87276 w 167631"/>
                <a:gd name="connsiteY3" fmla="*/ 71637 h 71637"/>
                <a:gd name="connsiteX4" fmla="*/ 0 w 167631"/>
                <a:gd name="connsiteY4" fmla="*/ 0 h 71637"/>
                <a:gd name="connsiteX0" fmla="*/ 0 w 138582"/>
                <a:gd name="connsiteY0" fmla="*/ 1842 h 50007"/>
                <a:gd name="connsiteX1" fmla="*/ 72458 w 138582"/>
                <a:gd name="connsiteY1" fmla="*/ 0 h 50007"/>
                <a:gd name="connsiteX2" fmla="*/ 138582 w 138582"/>
                <a:gd name="connsiteY2" fmla="*/ 49833 h 50007"/>
                <a:gd name="connsiteX3" fmla="*/ 58227 w 138582"/>
                <a:gd name="connsiteY3" fmla="*/ 50007 h 50007"/>
                <a:gd name="connsiteX4" fmla="*/ 0 w 138582"/>
                <a:gd name="connsiteY4" fmla="*/ 1842 h 50007"/>
                <a:gd name="connsiteX0" fmla="*/ 0 w 139873"/>
                <a:gd name="connsiteY0" fmla="*/ 277 h 50007"/>
                <a:gd name="connsiteX1" fmla="*/ 73749 w 139873"/>
                <a:gd name="connsiteY1" fmla="*/ 0 h 50007"/>
                <a:gd name="connsiteX2" fmla="*/ 139873 w 139873"/>
                <a:gd name="connsiteY2" fmla="*/ 49833 h 50007"/>
                <a:gd name="connsiteX3" fmla="*/ 59518 w 139873"/>
                <a:gd name="connsiteY3" fmla="*/ 50007 h 50007"/>
                <a:gd name="connsiteX4" fmla="*/ 0 w 139873"/>
                <a:gd name="connsiteY4" fmla="*/ 277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73" h="50007">
                  <a:moveTo>
                    <a:pt x="0" y="277"/>
                  </a:moveTo>
                  <a:lnTo>
                    <a:pt x="73749" y="0"/>
                  </a:lnTo>
                  <a:lnTo>
                    <a:pt x="139873" y="49833"/>
                  </a:lnTo>
                  <a:lnTo>
                    <a:pt x="59518" y="50007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F3879BC8-7883-4DA6-A070-D505EB9CCCBC}"/>
                </a:ext>
              </a:extLst>
            </p:cNvPr>
            <p:cNvSpPr txBox="1"/>
            <p:nvPr/>
          </p:nvSpPr>
          <p:spPr>
            <a:xfrm>
              <a:off x="4188599" y="759199"/>
              <a:ext cx="347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Web3D 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0B3312-14FF-496C-96C5-C74D1530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501" y="593459"/>
              <a:ext cx="4704029" cy="0"/>
            </a:xfrm>
            <a:prstGeom prst="line">
              <a:avLst/>
            </a:prstGeom>
            <a:ln w="9525">
              <a:gradFill>
                <a:gsLst>
                  <a:gs pos="0">
                    <a:schemeClr val="bg1"/>
                  </a:gs>
                  <a:gs pos="45000">
                    <a:schemeClr val="accent4">
                      <a:lumMod val="60000"/>
                      <a:lumOff val="40000"/>
                      <a:alpha val="46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A36852C-9D9D-4725-8F62-7F2004E599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574661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E20A243-4A74-4304-BD32-CE0E674FFC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591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27E54C7-F037-4382-B91F-DAC94985ED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20379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FD25402-7474-42EC-A7B7-7EEB81A3F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3237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88BF648-1145-41FA-9998-2D8751C5F8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448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347F848-E810-446E-805D-445155F5F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940566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65A202F-C636-4268-8763-49C5AEA8B6D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11090" y="986318"/>
              <a:ext cx="173785" cy="13368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0CA3A15-9489-7D5E-EAC9-0AF73B04A122}"/>
              </a:ext>
            </a:extLst>
          </p:cNvPr>
          <p:cNvSpPr txBox="1"/>
          <p:nvPr/>
        </p:nvSpPr>
        <p:spPr>
          <a:xfrm>
            <a:off x="845115" y="2159270"/>
            <a:ext cx="931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en-US" dirty="0">
                <a:solidFill>
                  <a:schemeClr val="bg1"/>
                </a:solidFill>
              </a:rPr>
              <a:t>：把虚拟装进现实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75C01F-5598-A9DE-BBD9-CE40E49E9884}"/>
              </a:ext>
            </a:extLst>
          </p:cNvPr>
          <p:cNvSpPr txBox="1"/>
          <p:nvPr/>
        </p:nvSpPr>
        <p:spPr>
          <a:xfrm>
            <a:off x="840804" y="169781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3D</a:t>
            </a:r>
            <a:r>
              <a:rPr lang="zh-CN" altLang="en-US" sz="2400" b="1" dirty="0">
                <a:solidFill>
                  <a:srgbClr val="FFC000"/>
                </a:solidFill>
              </a:rPr>
              <a:t>近几年流行的相关概念：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20DFBB-22D5-0D09-F959-747861D1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70" y="2620935"/>
            <a:ext cx="6238451" cy="3889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31C0BE-3058-66EC-E31A-34322E79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77" y="1876759"/>
            <a:ext cx="4662353" cy="49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4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1793</Words>
  <Application>Microsoft Office PowerPoint</Application>
  <PresentationFormat>宽屏</PresentationFormat>
  <Paragraphs>213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-apple-system</vt:lpstr>
      <vt:lpstr>Inter</vt:lpstr>
      <vt:lpstr>Roboto Mono</vt:lpstr>
      <vt:lpstr>等线</vt:lpstr>
      <vt:lpstr>微软雅黑</vt:lpstr>
      <vt:lpstr>微软雅黑</vt:lpstr>
      <vt:lpstr>Arial</vt:lpstr>
      <vt:lpstr>Consolas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PengY</dc:creator>
  <cp:lastModifiedBy>H X</cp:lastModifiedBy>
  <cp:revision>1154</cp:revision>
  <dcterms:created xsi:type="dcterms:W3CDTF">2018-12-12T01:26:56Z</dcterms:created>
  <dcterms:modified xsi:type="dcterms:W3CDTF">2022-12-16T14:38:06Z</dcterms:modified>
</cp:coreProperties>
</file>